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</p:sldMasterIdLst>
  <p:notesMasterIdLst>
    <p:notesMasterId r:id="rId12"/>
  </p:notesMasterIdLst>
  <p:sldIdLst>
    <p:sldId id="2641" r:id="rId2"/>
    <p:sldId id="2642" r:id="rId3"/>
    <p:sldId id="2632" r:id="rId4"/>
    <p:sldId id="2633" r:id="rId5"/>
    <p:sldId id="319" r:id="rId6"/>
    <p:sldId id="268" r:id="rId7"/>
    <p:sldId id="267" r:id="rId8"/>
    <p:sldId id="270" r:id="rId9"/>
    <p:sldId id="2640" r:id="rId10"/>
    <p:sldId id="306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rme" panose="020F0502020204030204" pitchFamily="34" charset="0"/>
      <p:regular r:id="rId17"/>
      <p:bold r:id="rId18"/>
      <p:italic r:id="rId19"/>
      <p:boldItalic r:id="rId20"/>
    </p:embeddedFon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Montserrat Medium" pitchFamily="2" charset="77"/>
      <p:regular r:id="rId25"/>
      <p:italic r:id="rId26"/>
    </p:embeddedFont>
    <p:embeddedFont>
      <p:font typeface="Montserrat Regular" pitchFamily="2" charset="77"/>
      <p:regular r:id="rId27"/>
      <p:bold r:id="rId28"/>
      <p:italic r:id="rId29"/>
      <p:boldItalic r:id="rId30"/>
    </p:embeddedFont>
    <p:embeddedFont>
      <p:font typeface="Montserrat SemiBold" pitchFamily="2" charset="77"/>
      <p:regular r:id="rId31"/>
      <p:bold r:id="rId32"/>
      <p:italic r:id="rId33"/>
      <p:boldItalic r:id="rId34"/>
    </p:embeddedFont>
    <p:embeddedFont>
      <p:font typeface="Trebuchet MS" panose="020B070302020209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00A"/>
    <a:srgbClr val="F77854"/>
    <a:srgbClr val="E51911"/>
    <a:srgbClr val="FE4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C232FB-E659-421D-8E0E-6785FE09466B}">
  <a:tblStyle styleId="{5DC232FB-E659-421D-8E0E-6785FE0946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0"/>
    <p:restoredTop sz="66335" autoAdjust="0"/>
  </p:normalViewPr>
  <p:slideViewPr>
    <p:cSldViewPr snapToGrid="0" snapToObjects="1">
      <p:cViewPr varScale="1">
        <p:scale>
          <a:sx n="100" d="100"/>
          <a:sy n="100" d="100"/>
        </p:scale>
        <p:origin x="168" y="2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presProps" Target="presProp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716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8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317500">
              <a:lnSpc>
                <a:spcPct val="150000"/>
              </a:lnSpc>
              <a:buSzPts val="1400"/>
              <a:buFont typeface="Montserrat"/>
              <a:buChar char="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72BA5DB-D04F-D549-858B-CE6395F94FE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12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54af4d57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g54af4d57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1" name="Google Shape;671;g54af4d57b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90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c9239a2b5_6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5c9239a2b5_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11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5c87a20edc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5c87a20edc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97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5c87a20edc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5c87a20edc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A novel path to building electrification.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8961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9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029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2" name="Google Shape;10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480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0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None/>
              <a:defRPr sz="2800">
                <a:solidFill>
                  <a:srgbClr val="FF66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600"/>
              </a:spcBef>
              <a:spcAft>
                <a:spcPts val="0"/>
              </a:spcAft>
              <a:buSzPts val="1200"/>
              <a:buChar char="‒"/>
              <a:defRPr sz="1200"/>
            </a:lvl2pPr>
            <a:lvl3pPr marL="1371600" lvl="2" indent="-30480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600"/>
              </a:spcBef>
              <a:spcAft>
                <a:spcPts val="0"/>
              </a:spcAft>
              <a:buSzPts val="1200"/>
              <a:buChar char="‒"/>
              <a:defRPr sz="1200"/>
            </a:lvl2pPr>
            <a:lvl3pPr marL="1371600" lvl="2" indent="-30480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31170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800"/>
              <a:buNone/>
              <a:defRPr sz="4800">
                <a:solidFill>
                  <a:srgbClr val="FF66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31170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200"/>
              <a:buNone/>
              <a:defRPr sz="4200">
                <a:solidFill>
                  <a:srgbClr val="FF66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2pPr>
            <a:lvl3pPr marL="1371600" lvl="2" indent="-31750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31170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2000"/>
              <a:buNone/>
              <a:defRPr sz="12000">
                <a:solidFill>
                  <a:srgbClr val="FF66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2pPr>
            <a:lvl3pPr marL="1371600" lvl="2" indent="-317500" algn="ctr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31170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C2D0-4253-4E44-B636-CC9ED77104A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20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body" idx="1"/>
          </p:nvPr>
        </p:nvSpPr>
        <p:spPr>
          <a:xfrm>
            <a:off x="311700" y="402336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31170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70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‒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61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 txBox="1"/>
          <p:nvPr/>
        </p:nvSpPr>
        <p:spPr>
          <a:xfrm>
            <a:off x="311700" y="213700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6657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" name="Google Shape;51;p52"/>
          <p:cNvSpPr txBox="1"/>
          <p:nvPr/>
        </p:nvSpPr>
        <p:spPr>
          <a:xfrm>
            <a:off x="387100" y="4736387"/>
            <a:ext cx="379800" cy="1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52"/>
          <p:cNvCxnSpPr/>
          <p:nvPr/>
        </p:nvCxnSpPr>
        <p:spPr>
          <a:xfrm>
            <a:off x="431850" y="4741853"/>
            <a:ext cx="8280300" cy="0"/>
          </a:xfrm>
          <a:prstGeom prst="straightConnector1">
            <a:avLst/>
          </a:prstGeom>
          <a:noFill/>
          <a:ln w="9525" cap="flat" cmpd="sng">
            <a:solidFill>
              <a:srgbClr val="C6C5C5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3" name="Google Shape;53;p52"/>
          <p:cNvSpPr txBox="1"/>
          <p:nvPr/>
        </p:nvSpPr>
        <p:spPr>
          <a:xfrm>
            <a:off x="387100" y="4736387"/>
            <a:ext cx="379800" cy="1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52" descr="Screen Shot 2018-04-23 at 5.35.47 P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3669" y="4754880"/>
            <a:ext cx="468630" cy="22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52"/>
          <p:cNvCxnSpPr/>
          <p:nvPr/>
        </p:nvCxnSpPr>
        <p:spPr>
          <a:xfrm>
            <a:off x="431850" y="751750"/>
            <a:ext cx="8280300" cy="0"/>
          </a:xfrm>
          <a:prstGeom prst="straightConnector1">
            <a:avLst/>
          </a:prstGeom>
          <a:noFill/>
          <a:ln w="9525" cap="flat" cmpd="sng">
            <a:solidFill>
              <a:srgbClr val="C6C5C5"/>
            </a:solidFill>
            <a:prstDash val="dot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1463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‒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1170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 descr="Screen Shot 2018-04-23 at 5.35.47 PM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63669" y="4754880"/>
            <a:ext cx="468630" cy="228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7" r:id="rId5"/>
    <p:sldLayoutId id="2147483683" r:id="rId6"/>
    <p:sldLayoutId id="2147483685" r:id="rId7"/>
    <p:sldLayoutId id="2147483686" r:id="rId8"/>
    <p:sldLayoutId id="214748369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hyperlink" Target="http://creativecommons.org/licenses/by-sa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7D9817-1513-134F-8C0E-FA1B1B3608C2}"/>
              </a:ext>
            </a:extLst>
          </p:cNvPr>
          <p:cNvSpPr/>
          <p:nvPr/>
        </p:nvSpPr>
        <p:spPr>
          <a:xfrm>
            <a:off x="0" y="988433"/>
            <a:ext cx="9143999" cy="1686296"/>
          </a:xfrm>
          <a:prstGeom prst="rect">
            <a:avLst/>
          </a:prstGeom>
          <a:solidFill>
            <a:srgbClr val="F540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DA4C0E6-0DDB-0B42-A424-C7622A57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99" y="1081151"/>
            <a:ext cx="3041206" cy="1367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260FEB-46E2-AC48-9769-48CF402550FE}"/>
              </a:ext>
            </a:extLst>
          </p:cNvPr>
          <p:cNvSpPr txBox="1"/>
          <p:nvPr/>
        </p:nvSpPr>
        <p:spPr>
          <a:xfrm>
            <a:off x="463744" y="3152247"/>
            <a:ext cx="82165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 Medium" pitchFamily="2" charset="77"/>
              </a:rPr>
              <a:t>Seeks to cut carbon NOW through systems change. 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D78966-3317-E446-A4FA-BF4E422FB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985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5;p19"/>
          <p:cNvSpPr txBox="1"/>
          <p:nvPr/>
        </p:nvSpPr>
        <p:spPr>
          <a:xfrm>
            <a:off x="1800223" y="4452113"/>
            <a:ext cx="5543553" cy="50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Montserrat Regular"/>
                <a:ea typeface="Calibri"/>
                <a:cs typeface="Montserrat Regular"/>
                <a:sym typeface="Calibri"/>
              </a:rPr>
              <a:t>HEET licenses all materials for open sharing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Montserrat Regular"/>
                <a:ea typeface="Calibri"/>
                <a:cs typeface="Montserrat Regular"/>
                <a:sym typeface="Calibri"/>
              </a:rPr>
              <a:t>and adapting under Creative Commons </a:t>
            </a:r>
            <a:r>
              <a:rPr lang="en-US" sz="1200" u="sng" dirty="0">
                <a:solidFill>
                  <a:srgbClr val="000000"/>
                </a:solidFill>
                <a:latin typeface="Montserrat Regular"/>
                <a:ea typeface="Calibri"/>
                <a:cs typeface="Montserrat Regular"/>
                <a:sym typeface="Calibri"/>
                <a:hlinkClick r:id="rId4"/>
              </a:rPr>
              <a:t>CC BY-AS 4.0</a:t>
            </a:r>
            <a:endParaRPr sz="1200" dirty="0">
              <a:solidFill>
                <a:srgbClr val="000000"/>
              </a:solidFill>
              <a:latin typeface="Montserrat Regular"/>
              <a:ea typeface="Calibri"/>
              <a:cs typeface="Montserrat Regular"/>
              <a:sym typeface="Calibri"/>
            </a:endParaRPr>
          </a:p>
          <a:p>
            <a:pPr algn="ctr"/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7;p46">
            <a:extLst>
              <a:ext uri="{FF2B5EF4-FFF2-40B4-BE49-F238E27FC236}">
                <a16:creationId xmlns:a16="http://schemas.microsoft.com/office/drawing/2014/main" id="{6CC4EF48-7BD3-814D-83D8-33DB09E4CD72}"/>
              </a:ext>
            </a:extLst>
          </p:cNvPr>
          <p:cNvSpPr txBox="1"/>
          <p:nvPr/>
        </p:nvSpPr>
        <p:spPr>
          <a:xfrm>
            <a:off x="430735" y="2436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Gas Bans or Gas Plans?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A7F682-A2D1-2047-A0F1-CFD81466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C2D0-4253-4E44-B636-CC9ED77104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BA600-07C7-7042-B60E-F22807C56151}"/>
              </a:ext>
            </a:extLst>
          </p:cNvPr>
          <p:cNvGrpSpPr/>
          <p:nvPr/>
        </p:nvGrpSpPr>
        <p:grpSpPr>
          <a:xfrm>
            <a:off x="0" y="1686297"/>
            <a:ext cx="9172239" cy="1686296"/>
            <a:chOff x="0" y="1686297"/>
            <a:chExt cx="9172239" cy="16862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FC4D24-D647-474F-9C9B-F5C94177570A}"/>
                </a:ext>
              </a:extLst>
            </p:cNvPr>
            <p:cNvSpPr/>
            <p:nvPr/>
          </p:nvSpPr>
          <p:spPr>
            <a:xfrm>
              <a:off x="0" y="1686297"/>
              <a:ext cx="9143999" cy="1686296"/>
            </a:xfrm>
            <a:prstGeom prst="rect">
              <a:avLst/>
            </a:prstGeom>
            <a:solidFill>
              <a:srgbClr val="F5400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Google Shape;1318;p25">
              <a:extLst>
                <a:ext uri="{FF2B5EF4-FFF2-40B4-BE49-F238E27FC236}">
                  <a16:creationId xmlns:a16="http://schemas.microsoft.com/office/drawing/2014/main" id="{5AEC1058-6F6A-8E45-83BC-8B05E843CE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225" t="7466" r="1633" b="12407"/>
            <a:stretch/>
          </p:blipFill>
          <p:spPr>
            <a:xfrm>
              <a:off x="1" y="1810139"/>
              <a:ext cx="9172238" cy="144624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35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10" y="993983"/>
            <a:ext cx="3142592" cy="260912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</p:pic>
      <p:sp>
        <p:nvSpPr>
          <p:cNvPr id="674" name="Google Shape;674;p64"/>
          <p:cNvSpPr/>
          <p:nvPr/>
        </p:nvSpPr>
        <p:spPr>
          <a:xfrm>
            <a:off x="480809" y="3956598"/>
            <a:ext cx="8151901" cy="115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u="none" strike="noStrike" cap="none" dirty="0">
                <a:solidFill>
                  <a:schemeClr val="dk1"/>
                </a:solidFill>
                <a:latin typeface="Montserrat SemiBold" pitchFamily="2" charset="77"/>
                <a:ea typeface="Montserrat Black"/>
                <a:cs typeface="Montserrat Black"/>
                <a:sym typeface="Montserrat Black"/>
              </a:rPr>
              <a:t>2014 &gt;  </a:t>
            </a:r>
            <a:r>
              <a:rPr lang="en-US" u="none" strike="noStrike" cap="none" dirty="0">
                <a:solidFill>
                  <a:schemeClr val="dk1"/>
                </a:solidFill>
                <a:latin typeface="Montserrat Medium" pitchFamily="2" charset="77"/>
                <a:ea typeface="Montserrat Black"/>
                <a:cs typeface="Montserrat Black"/>
                <a:sym typeface="Montserrat Black"/>
              </a:rPr>
              <a:t>An Act Relative to Natural Gas Leaks</a:t>
            </a:r>
            <a:endParaRPr lang="en-US" b="1" dirty="0">
              <a:latin typeface="Montserrat SemiBold" pitchFamily="2" charset="77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dk1"/>
                </a:solidFill>
                <a:latin typeface="Montserrat SemiBold" pitchFamily="2" charset="77"/>
                <a:ea typeface="Montserrat Black"/>
                <a:cs typeface="Montserrat Black"/>
                <a:sym typeface="Montserrat Black"/>
              </a:rPr>
              <a:t>2016 &gt;  </a:t>
            </a:r>
            <a:r>
              <a:rPr lang="en-US" dirty="0">
                <a:solidFill>
                  <a:schemeClr val="dk1"/>
                </a:solidFill>
                <a:latin typeface="Montserrat Medium" pitchFamily="2" charset="77"/>
                <a:ea typeface="Montserrat Black"/>
                <a:cs typeface="Montserrat Black"/>
                <a:sym typeface="Montserrat Black"/>
              </a:rPr>
              <a:t>An Act to Promote Energy Diversity</a:t>
            </a:r>
            <a:endParaRPr lang="en-US" b="1" dirty="0">
              <a:latin typeface="Montserrat SemiBold" pitchFamily="2" charset="77"/>
            </a:endParaRPr>
          </a:p>
          <a:p>
            <a:pPr lvl="0">
              <a:spcAft>
                <a:spcPts val="600"/>
              </a:spcAft>
            </a:pPr>
            <a:r>
              <a:rPr lang="en-US" b="1" dirty="0">
                <a:solidFill>
                  <a:schemeClr val="dk1"/>
                </a:solidFill>
                <a:latin typeface="Montserrat SemiBold" pitchFamily="2" charset="77"/>
                <a:ea typeface="Montserrat Black"/>
                <a:cs typeface="Montserrat Black"/>
                <a:sym typeface="Montserrat Black"/>
              </a:rPr>
              <a:t>2018 &gt;  </a:t>
            </a:r>
            <a:r>
              <a:rPr lang="en-US" dirty="0">
                <a:solidFill>
                  <a:schemeClr val="dk1"/>
                </a:solidFill>
                <a:latin typeface="Montserrat Medium" pitchFamily="2" charset="77"/>
                <a:ea typeface="Montserrat Black"/>
                <a:cs typeface="Montserrat Black"/>
                <a:sym typeface="Montserrat Black"/>
              </a:rPr>
              <a:t>An Act to Advance Clean Energy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5" descr="Screen Shot 2019-10-03 at 9.46.37 AM.png">
            <a:extLst>
              <a:ext uri="{FF2B5EF4-FFF2-40B4-BE49-F238E27FC236}">
                <a16:creationId xmlns:a16="http://schemas.microsoft.com/office/drawing/2014/main" id="{DDF11A7F-2CBD-8542-A691-0347EFFF2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21" y="973594"/>
            <a:ext cx="4099388" cy="2646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 descr="Macintosh HD:Users:ZeynebM:Desktop:3DLeak.png">
            <a:extLst>
              <a:ext uri="{FF2B5EF4-FFF2-40B4-BE49-F238E27FC236}">
                <a16:creationId xmlns:a16="http://schemas.microsoft.com/office/drawing/2014/main" id="{AE037606-286C-AE4A-8A7B-D8647CD90C7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22" y="2213996"/>
            <a:ext cx="2224556" cy="19559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5" name="Google Shape;217;p46">
            <a:extLst>
              <a:ext uri="{FF2B5EF4-FFF2-40B4-BE49-F238E27FC236}">
                <a16:creationId xmlns:a16="http://schemas.microsoft.com/office/drawing/2014/main" id="{0E22209A-B292-3F47-8F45-129211A26069}"/>
              </a:ext>
            </a:extLst>
          </p:cNvPr>
          <p:cNvSpPr txBox="1"/>
          <p:nvPr/>
        </p:nvSpPr>
        <p:spPr>
          <a:xfrm>
            <a:off x="430735" y="2436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74782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5" descr="Screen Shot 2019-06-28 at 10.21.43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;p46"/>
          <p:cNvSpPr txBox="1">
            <a:spLocks/>
          </p:cNvSpPr>
          <p:nvPr/>
        </p:nvSpPr>
        <p:spPr>
          <a:xfrm>
            <a:off x="264207" y="1258164"/>
            <a:ext cx="3424335" cy="1627722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‒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28600" lvl="0" indent="-226060">
              <a:lnSpc>
                <a:spcPct val="120000"/>
              </a:lnSpc>
              <a:spcBef>
                <a:spcPts val="600"/>
              </a:spcBef>
              <a:buSzPts val="1400"/>
              <a:buFont typeface="Montserrat"/>
              <a:buChar char="➢"/>
            </a:pPr>
            <a:r>
              <a:rPr lang="en-US" sz="1400" dirty="0">
                <a:solidFill>
                  <a:srgbClr val="000000"/>
                </a:solidFill>
              </a:rPr>
              <a:t>Boston Gas 43% </a:t>
            </a:r>
            <a:r>
              <a:rPr lang="en-US" sz="1400" dirty="0" err="1">
                <a:solidFill>
                  <a:srgbClr val="000000"/>
                </a:solidFill>
              </a:rPr>
              <a:t>leakprone</a:t>
            </a:r>
            <a:endParaRPr lang="en-US" sz="1400" dirty="0">
              <a:solidFill>
                <a:srgbClr val="000000"/>
              </a:solidFill>
            </a:endParaRPr>
          </a:p>
          <a:p>
            <a:pPr marL="228600" lvl="0" indent="-226060">
              <a:lnSpc>
                <a:spcPct val="120000"/>
              </a:lnSpc>
              <a:spcBef>
                <a:spcPts val="600"/>
              </a:spcBef>
              <a:buSzPts val="1400"/>
              <a:buFont typeface="Montserrat"/>
              <a:buChar char="➢"/>
            </a:pPr>
            <a:r>
              <a:rPr lang="en-US" sz="1400" dirty="0">
                <a:solidFill>
                  <a:srgbClr val="000000"/>
                </a:solidFill>
              </a:rPr>
              <a:t>Boston $4.4M/mile in 2020</a:t>
            </a:r>
          </a:p>
          <a:p>
            <a:pPr marL="228600" lvl="0" indent="-226060">
              <a:lnSpc>
                <a:spcPct val="120000"/>
              </a:lnSpc>
              <a:spcBef>
                <a:spcPts val="600"/>
              </a:spcBef>
              <a:buSzPts val="1400"/>
              <a:buFont typeface="Montserrat"/>
              <a:buChar char="➢"/>
            </a:pPr>
            <a:r>
              <a:rPr lang="en-US" sz="1400" dirty="0">
                <a:solidFill>
                  <a:srgbClr val="000000"/>
                </a:solidFill>
              </a:rPr>
              <a:t>40-year amortization</a:t>
            </a:r>
          </a:p>
          <a:p>
            <a:pPr marL="228600" lvl="0" indent="-226060">
              <a:lnSpc>
                <a:spcPct val="120000"/>
              </a:lnSpc>
              <a:spcBef>
                <a:spcPts val="600"/>
              </a:spcBef>
              <a:buSzPts val="1400"/>
              <a:buFont typeface="Montserrat"/>
              <a:buChar char="➢"/>
            </a:pPr>
            <a:r>
              <a:rPr lang="en-US" sz="1400" dirty="0">
                <a:solidFill>
                  <a:srgbClr val="000000"/>
                </a:solidFill>
              </a:rPr>
              <a:t>GWSA and Carbon Free Boston?!</a:t>
            </a:r>
          </a:p>
        </p:txBody>
      </p:sp>
      <p:sp>
        <p:nvSpPr>
          <p:cNvPr id="7" name="Google Shape;217;p46"/>
          <p:cNvSpPr txBox="1"/>
          <p:nvPr/>
        </p:nvSpPr>
        <p:spPr>
          <a:xfrm>
            <a:off x="264207" y="246259"/>
            <a:ext cx="6238521" cy="804681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Gas System Enhancement Plan (GSEP)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Montserrat" pitchFamily="2" charset="77"/>
                <a:ea typeface="Montserrat Medium"/>
                <a:cs typeface="Montserrat Medium"/>
                <a:sym typeface="Montserrat Medium"/>
              </a:rPr>
              <a:t>Utility reported pipe replacement plans for next 5 years</a:t>
            </a:r>
            <a:endParaRPr sz="1600" u="none" strike="noStrike" cap="none" dirty="0">
              <a:solidFill>
                <a:schemeClr val="dk1"/>
              </a:solidFill>
              <a:latin typeface="Montserrat" pitchFamily="2" charset="77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9841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23;p102">
            <a:extLst>
              <a:ext uri="{FF2B5EF4-FFF2-40B4-BE49-F238E27FC236}">
                <a16:creationId xmlns:a16="http://schemas.microsoft.com/office/drawing/2014/main" id="{A2ED2EA6-29F7-F442-BC3E-EC1D5844D6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442" y="2866889"/>
            <a:ext cx="2118909" cy="1663937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7FB43-8220-B54B-AD3E-0D1C06492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42" y="1145317"/>
            <a:ext cx="2118909" cy="15891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9178FF-9697-B945-9676-E894AC2686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15" name="Google Shape;217;p46">
            <a:extLst>
              <a:ext uri="{FF2B5EF4-FFF2-40B4-BE49-F238E27FC236}">
                <a16:creationId xmlns:a16="http://schemas.microsoft.com/office/drawing/2014/main" id="{9DCFE3D1-3A0A-1B44-9E3D-670BE4C6075E}"/>
              </a:ext>
            </a:extLst>
          </p:cNvPr>
          <p:cNvSpPr txBox="1"/>
          <p:nvPr/>
        </p:nvSpPr>
        <p:spPr>
          <a:xfrm>
            <a:off x="430735" y="2436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RISKS</a:t>
            </a:r>
          </a:p>
        </p:txBody>
      </p:sp>
      <p:grpSp>
        <p:nvGrpSpPr>
          <p:cNvPr id="10" name="Google Shape;62;p14">
            <a:extLst>
              <a:ext uri="{FF2B5EF4-FFF2-40B4-BE49-F238E27FC236}">
                <a16:creationId xmlns:a16="http://schemas.microsoft.com/office/drawing/2014/main" id="{6FAEF7D4-50D2-6548-9E3B-183A0E5583CA}"/>
              </a:ext>
            </a:extLst>
          </p:cNvPr>
          <p:cNvGrpSpPr/>
          <p:nvPr/>
        </p:nvGrpSpPr>
        <p:grpSpPr>
          <a:xfrm>
            <a:off x="2751239" y="1240330"/>
            <a:ext cx="5210676" cy="3517900"/>
            <a:chOff x="4711525" y="1261176"/>
            <a:chExt cx="4280076" cy="2765297"/>
          </a:xfrm>
        </p:grpSpPr>
        <p:pic>
          <p:nvPicPr>
            <p:cNvPr id="12" name="Google Shape;63;p14" title="Chart">
              <a:extLst>
                <a:ext uri="{FF2B5EF4-FFF2-40B4-BE49-F238E27FC236}">
                  <a16:creationId xmlns:a16="http://schemas.microsoft.com/office/drawing/2014/main" id="{E5A02998-EFF1-C04D-B424-5EDB71D6268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11525" y="1261176"/>
              <a:ext cx="4280076" cy="264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64;p14">
              <a:extLst>
                <a:ext uri="{FF2B5EF4-FFF2-40B4-BE49-F238E27FC236}">
                  <a16:creationId xmlns:a16="http://schemas.microsoft.com/office/drawing/2014/main" id="{10E0A45A-5DFB-744E-BA29-2288B9F52F5F}"/>
                </a:ext>
              </a:extLst>
            </p:cNvPr>
            <p:cNvSpPr txBox="1"/>
            <p:nvPr/>
          </p:nvSpPr>
          <p:spPr>
            <a:xfrm>
              <a:off x="7929615" y="3767273"/>
              <a:ext cx="977411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666666"/>
                  </a:solidFill>
                  <a:latin typeface="Carme"/>
                  <a:ea typeface="Carme"/>
                  <a:cs typeface="Carme"/>
                  <a:sym typeface="Carme"/>
                </a:rPr>
                <a:t>Source: E3, Gridworks 2020</a:t>
              </a:r>
              <a:endParaRPr sz="1200" i="1" dirty="0">
                <a:solidFill>
                  <a:srgbClr val="666666"/>
                </a:solidFill>
                <a:latin typeface="Carme"/>
                <a:ea typeface="Carme"/>
                <a:cs typeface="Carme"/>
                <a:sym typeface="Carme"/>
              </a:endParaRPr>
            </a:p>
          </p:txBody>
        </p:sp>
      </p:grpSp>
      <p:sp>
        <p:nvSpPr>
          <p:cNvPr id="44" name="Explosion 1 43">
            <a:extLst>
              <a:ext uri="{FF2B5EF4-FFF2-40B4-BE49-F238E27FC236}">
                <a16:creationId xmlns:a16="http://schemas.microsoft.com/office/drawing/2014/main" id="{45135B94-C23A-FB47-B9C6-70C6222BF4E9}"/>
              </a:ext>
            </a:extLst>
          </p:cNvPr>
          <p:cNvSpPr/>
          <p:nvPr/>
        </p:nvSpPr>
        <p:spPr>
          <a:xfrm>
            <a:off x="7168520" y="2044091"/>
            <a:ext cx="1566011" cy="1507662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GAS BANS</a:t>
            </a:r>
          </a:p>
        </p:txBody>
      </p:sp>
    </p:spTree>
    <p:extLst>
      <p:ext uri="{BB962C8B-B14F-4D97-AF65-F5344CB8AC3E}">
        <p14:creationId xmlns:p14="http://schemas.microsoft.com/office/powerpoint/2010/main" val="10594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75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>
            <a:off x="1427755" y="807838"/>
            <a:ext cx="6614556" cy="4093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5C7FE4-72D4-BF44-9303-4F15CA86BC9C}"/>
              </a:ext>
            </a:extLst>
          </p:cNvPr>
          <p:cNvGrpSpPr/>
          <p:nvPr/>
        </p:nvGrpSpPr>
        <p:grpSpPr>
          <a:xfrm>
            <a:off x="5807066" y="951171"/>
            <a:ext cx="3105636" cy="577951"/>
            <a:chOff x="5815153" y="1005292"/>
            <a:chExt cx="3105636" cy="577951"/>
          </a:xfrm>
        </p:grpSpPr>
        <p:sp>
          <p:nvSpPr>
            <p:cNvPr id="12" name="Google Shape;217;p46"/>
            <p:cNvSpPr txBox="1"/>
            <p:nvPr/>
          </p:nvSpPr>
          <p:spPr>
            <a:xfrm>
              <a:off x="5815153" y="1035409"/>
              <a:ext cx="3074475" cy="547834"/>
            </a:xfrm>
            <a:prstGeom prst="rect">
              <a:avLst/>
            </a:prstGeom>
            <a:solidFill>
              <a:srgbClr val="FFFFFF"/>
            </a:solidFill>
            <a:ln w="28575" cmpd="sng"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2000" b="0" i="0" u="none" strike="noStrike" cap="none" dirty="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The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GeoMicroDistrict</a:t>
              </a:r>
              <a:endParaRPr sz="2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15" name="Google Shape;1075;p114" descr="Screen Shot 2019-06-28 at 10.35.59 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9802" y="1005292"/>
              <a:ext cx="300987" cy="323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49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5200" y="4818895"/>
            <a:ext cx="921715" cy="1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56A51-18AE-1142-8866-1D3E9205B3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10" name="Google Shape;217;p46">
            <a:extLst>
              <a:ext uri="{FF2B5EF4-FFF2-40B4-BE49-F238E27FC236}">
                <a16:creationId xmlns:a16="http://schemas.microsoft.com/office/drawing/2014/main" id="{F426AC15-7691-4D4D-9225-8B6854BC9A60}"/>
              </a:ext>
            </a:extLst>
          </p:cNvPr>
          <p:cNvSpPr txBox="1"/>
          <p:nvPr/>
        </p:nvSpPr>
        <p:spPr>
          <a:xfrm>
            <a:off x="583135" y="3960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25643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p15"/>
          <p:cNvCxnSpPr/>
          <p:nvPr/>
        </p:nvCxnSpPr>
        <p:spPr>
          <a:xfrm>
            <a:off x="1469188" y="3026504"/>
            <a:ext cx="6600900" cy="123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40" name="Google Shape;640;p15"/>
          <p:cNvCxnSpPr/>
          <p:nvPr/>
        </p:nvCxnSpPr>
        <p:spPr>
          <a:xfrm rot="10800000" flipH="1">
            <a:off x="2696171" y="1487851"/>
            <a:ext cx="6600" cy="15450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641" name="Google Shape;641;p15"/>
          <p:cNvSpPr/>
          <p:nvPr/>
        </p:nvSpPr>
        <p:spPr>
          <a:xfrm>
            <a:off x="4241239" y="2827170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p15"/>
          <p:cNvCxnSpPr/>
          <p:nvPr/>
        </p:nvCxnSpPr>
        <p:spPr>
          <a:xfrm rot="10800000">
            <a:off x="1553167" y="1963312"/>
            <a:ext cx="1143000" cy="0"/>
          </a:xfrm>
          <a:prstGeom prst="straightConnector1">
            <a:avLst/>
          </a:prstGeom>
          <a:noFill/>
          <a:ln w="28575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grpSp>
        <p:nvGrpSpPr>
          <p:cNvPr id="643" name="Google Shape;643;p15"/>
          <p:cNvGrpSpPr/>
          <p:nvPr/>
        </p:nvGrpSpPr>
        <p:grpSpPr>
          <a:xfrm>
            <a:off x="1187807" y="1898068"/>
            <a:ext cx="257607" cy="156352"/>
            <a:chOff x="3461663" y="4971742"/>
            <a:chExt cx="394800" cy="584711"/>
          </a:xfrm>
        </p:grpSpPr>
        <p:sp>
          <p:nvSpPr>
            <p:cNvPr id="644" name="Google Shape;644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6" name="Google Shape;646;p15"/>
          <p:cNvGrpSpPr/>
          <p:nvPr/>
        </p:nvGrpSpPr>
        <p:grpSpPr>
          <a:xfrm>
            <a:off x="1469372" y="1682191"/>
            <a:ext cx="257607" cy="156352"/>
            <a:chOff x="3461663" y="4971742"/>
            <a:chExt cx="394800" cy="584711"/>
          </a:xfrm>
        </p:grpSpPr>
        <p:sp>
          <p:nvSpPr>
            <p:cNvPr id="647" name="Google Shape;647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15"/>
          <p:cNvGrpSpPr/>
          <p:nvPr/>
        </p:nvGrpSpPr>
        <p:grpSpPr>
          <a:xfrm>
            <a:off x="1797037" y="1682191"/>
            <a:ext cx="257607" cy="156352"/>
            <a:chOff x="3461663" y="4971742"/>
            <a:chExt cx="394800" cy="584711"/>
          </a:xfrm>
        </p:grpSpPr>
        <p:sp>
          <p:nvSpPr>
            <p:cNvPr id="650" name="Google Shape;650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15"/>
          <p:cNvGrpSpPr/>
          <p:nvPr/>
        </p:nvGrpSpPr>
        <p:grpSpPr>
          <a:xfrm>
            <a:off x="2124697" y="1682191"/>
            <a:ext cx="257607" cy="156352"/>
            <a:chOff x="3461663" y="4971742"/>
            <a:chExt cx="394800" cy="584711"/>
          </a:xfrm>
        </p:grpSpPr>
        <p:sp>
          <p:nvSpPr>
            <p:cNvPr id="653" name="Google Shape;653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55" name="Google Shape;655;p15"/>
          <p:cNvCxnSpPr/>
          <p:nvPr/>
        </p:nvCxnSpPr>
        <p:spPr>
          <a:xfrm flipH="1">
            <a:off x="5360642" y="2578312"/>
            <a:ext cx="502500" cy="12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56" name="Google Shape;656;p15"/>
          <p:cNvCxnSpPr/>
          <p:nvPr/>
        </p:nvCxnSpPr>
        <p:spPr>
          <a:xfrm rot="5400000" flipH="1">
            <a:off x="4581044" y="2252844"/>
            <a:ext cx="1537800" cy="132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57" name="Google Shape;657;p15"/>
          <p:cNvCxnSpPr/>
          <p:nvPr/>
        </p:nvCxnSpPr>
        <p:spPr>
          <a:xfrm flipH="1">
            <a:off x="5335267" y="1810917"/>
            <a:ext cx="961200" cy="84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658" name="Google Shape;658;p15" descr="Screen Shot 2018-12-12 at 4.45.3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9052" y="2852547"/>
            <a:ext cx="267633" cy="28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5" descr="Screen Shot 2018-12-12 at 4.45.3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355" y="2841781"/>
            <a:ext cx="267633" cy="288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15"/>
          <p:cNvCxnSpPr/>
          <p:nvPr/>
        </p:nvCxnSpPr>
        <p:spPr>
          <a:xfrm>
            <a:off x="1451649" y="3798028"/>
            <a:ext cx="3741000" cy="75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1" name="Google Shape;661;p15"/>
          <p:cNvCxnSpPr/>
          <p:nvPr/>
        </p:nvCxnSpPr>
        <p:spPr>
          <a:xfrm rot="10800000">
            <a:off x="1469188" y="3038802"/>
            <a:ext cx="0" cy="766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2" name="Google Shape;662;p15"/>
          <p:cNvCxnSpPr/>
          <p:nvPr/>
        </p:nvCxnSpPr>
        <p:spPr>
          <a:xfrm rot="10800000">
            <a:off x="3367712" y="3038802"/>
            <a:ext cx="0" cy="766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3" name="Google Shape;663;p15"/>
          <p:cNvCxnSpPr/>
          <p:nvPr/>
        </p:nvCxnSpPr>
        <p:spPr>
          <a:xfrm rot="10800000">
            <a:off x="5199544" y="3520815"/>
            <a:ext cx="0" cy="766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4" name="Google Shape;664;p15"/>
          <p:cNvCxnSpPr/>
          <p:nvPr/>
        </p:nvCxnSpPr>
        <p:spPr>
          <a:xfrm rot="10800000" flipH="1">
            <a:off x="5183568" y="4280694"/>
            <a:ext cx="1551300" cy="9600"/>
          </a:xfrm>
          <a:prstGeom prst="straightConnector1">
            <a:avLst/>
          </a:prstGeom>
          <a:noFill/>
          <a:ln w="38100" cap="flat" cmpd="sng">
            <a:solidFill>
              <a:srgbClr val="24406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5" name="Google Shape;665;p15"/>
          <p:cNvCxnSpPr/>
          <p:nvPr/>
        </p:nvCxnSpPr>
        <p:spPr>
          <a:xfrm>
            <a:off x="5190297" y="3532601"/>
            <a:ext cx="1514400" cy="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6" name="Google Shape;666;p15"/>
          <p:cNvCxnSpPr/>
          <p:nvPr/>
        </p:nvCxnSpPr>
        <p:spPr>
          <a:xfrm rot="10800000">
            <a:off x="6713899" y="3512828"/>
            <a:ext cx="0" cy="766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67" name="Google Shape;667;p15"/>
          <p:cNvCxnSpPr/>
          <p:nvPr/>
        </p:nvCxnSpPr>
        <p:spPr>
          <a:xfrm rot="10800000">
            <a:off x="5990233" y="3531287"/>
            <a:ext cx="1800" cy="7413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668" name="Google Shape;668;p15"/>
          <p:cNvSpPr/>
          <p:nvPr/>
        </p:nvSpPr>
        <p:spPr>
          <a:xfrm>
            <a:off x="1232099" y="2759924"/>
            <a:ext cx="502500" cy="478800"/>
          </a:xfrm>
          <a:prstGeom prst="diamond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9" name="Google Shape;669;p15"/>
          <p:cNvCxnSpPr/>
          <p:nvPr/>
        </p:nvCxnSpPr>
        <p:spPr>
          <a:xfrm rot="10800000" flipH="1">
            <a:off x="6705956" y="3953084"/>
            <a:ext cx="1378800" cy="90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70" name="Google Shape;670;p15"/>
          <p:cNvCxnSpPr/>
          <p:nvPr/>
        </p:nvCxnSpPr>
        <p:spPr>
          <a:xfrm rot="10800000">
            <a:off x="8070088" y="3018397"/>
            <a:ext cx="0" cy="9357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671" name="Google Shape;671;p15" descr="Screen Shot 2018-12-12 at 4.45.3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733" y="2889489"/>
            <a:ext cx="216705" cy="25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5" descr="Screen Shot 2018-12-12 at 4.45.3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7698" y="1827076"/>
            <a:ext cx="267633" cy="2887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p15"/>
          <p:cNvGrpSpPr/>
          <p:nvPr/>
        </p:nvGrpSpPr>
        <p:grpSpPr>
          <a:xfrm>
            <a:off x="1465469" y="2078824"/>
            <a:ext cx="257607" cy="156352"/>
            <a:chOff x="3461663" y="4971742"/>
            <a:chExt cx="394800" cy="584711"/>
          </a:xfrm>
        </p:grpSpPr>
        <p:sp>
          <p:nvSpPr>
            <p:cNvPr id="674" name="Google Shape;674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5"/>
          <p:cNvGrpSpPr/>
          <p:nvPr/>
        </p:nvGrpSpPr>
        <p:grpSpPr>
          <a:xfrm>
            <a:off x="1793130" y="2078824"/>
            <a:ext cx="257607" cy="156352"/>
            <a:chOff x="3461663" y="4971742"/>
            <a:chExt cx="394800" cy="584711"/>
          </a:xfrm>
        </p:grpSpPr>
        <p:sp>
          <p:nvSpPr>
            <p:cNvPr id="677" name="Google Shape;677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5"/>
          <p:cNvGrpSpPr/>
          <p:nvPr/>
        </p:nvGrpSpPr>
        <p:grpSpPr>
          <a:xfrm>
            <a:off x="2120790" y="2078824"/>
            <a:ext cx="257607" cy="156352"/>
            <a:chOff x="3461663" y="4971742"/>
            <a:chExt cx="394800" cy="584711"/>
          </a:xfrm>
        </p:grpSpPr>
        <p:sp>
          <p:nvSpPr>
            <p:cNvPr id="680" name="Google Shape;680;p15"/>
            <p:cNvSpPr/>
            <p:nvPr/>
          </p:nvSpPr>
          <p:spPr>
            <a:xfrm>
              <a:off x="3495899" y="5268453"/>
              <a:ext cx="327000" cy="288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3461663" y="4971742"/>
              <a:ext cx="394800" cy="297600"/>
            </a:xfrm>
            <a:prstGeom prst="triangle">
              <a:avLst>
                <a:gd name="adj" fmla="val 46649"/>
              </a:avLst>
            </a:prstGeom>
            <a:solidFill>
              <a:srgbClr val="6AA84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82" name="Google Shape;682;p15"/>
          <p:cNvCxnSpPr/>
          <p:nvPr/>
        </p:nvCxnSpPr>
        <p:spPr>
          <a:xfrm rot="5400000" flipH="1">
            <a:off x="3239403" y="2236971"/>
            <a:ext cx="1537800" cy="132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683" name="Google Shape;683;p15" descr="Screen Shot 2018-12-12 at 4.45.3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042" y="2840191"/>
            <a:ext cx="267633" cy="2887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15"/>
          <p:cNvGrpSpPr/>
          <p:nvPr/>
        </p:nvGrpSpPr>
        <p:grpSpPr>
          <a:xfrm>
            <a:off x="2571141" y="1234555"/>
            <a:ext cx="4050529" cy="1601560"/>
            <a:chOff x="2799741" y="1234555"/>
            <a:chExt cx="4050529" cy="1601560"/>
          </a:xfrm>
        </p:grpSpPr>
        <p:grpSp>
          <p:nvGrpSpPr>
            <p:cNvPr id="685" name="Google Shape;685;p15"/>
            <p:cNvGrpSpPr/>
            <p:nvPr/>
          </p:nvGrpSpPr>
          <p:grpSpPr>
            <a:xfrm>
              <a:off x="3036495" y="1981705"/>
              <a:ext cx="257607" cy="156352"/>
              <a:chOff x="3461663" y="4971742"/>
              <a:chExt cx="394800" cy="584711"/>
            </a:xfrm>
          </p:grpSpPr>
          <p:sp>
            <p:nvSpPr>
              <p:cNvPr id="686" name="Google Shape;68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8" name="Google Shape;688;p15"/>
            <p:cNvGrpSpPr/>
            <p:nvPr/>
          </p:nvGrpSpPr>
          <p:grpSpPr>
            <a:xfrm>
              <a:off x="3036495" y="2311216"/>
              <a:ext cx="257607" cy="156352"/>
              <a:chOff x="3461663" y="4971742"/>
              <a:chExt cx="394800" cy="584711"/>
            </a:xfrm>
          </p:grpSpPr>
          <p:sp>
            <p:nvSpPr>
              <p:cNvPr id="689" name="Google Shape;68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1" name="Google Shape;691;p15"/>
            <p:cNvGrpSpPr/>
            <p:nvPr/>
          </p:nvGrpSpPr>
          <p:grpSpPr>
            <a:xfrm>
              <a:off x="3036495" y="2640727"/>
              <a:ext cx="257607" cy="156352"/>
              <a:chOff x="3461663" y="4971742"/>
              <a:chExt cx="394800" cy="584711"/>
            </a:xfrm>
          </p:grpSpPr>
          <p:sp>
            <p:nvSpPr>
              <p:cNvPr id="692" name="Google Shape;69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15"/>
            <p:cNvGrpSpPr/>
            <p:nvPr/>
          </p:nvGrpSpPr>
          <p:grpSpPr>
            <a:xfrm>
              <a:off x="3036495" y="1652194"/>
              <a:ext cx="257607" cy="156352"/>
              <a:chOff x="3461663" y="4971742"/>
              <a:chExt cx="394800" cy="584711"/>
            </a:xfrm>
          </p:grpSpPr>
          <p:sp>
            <p:nvSpPr>
              <p:cNvPr id="695" name="Google Shape;69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7" name="Google Shape;697;p15"/>
            <p:cNvGrpSpPr/>
            <p:nvPr/>
          </p:nvGrpSpPr>
          <p:grpSpPr>
            <a:xfrm>
              <a:off x="2799741" y="1245517"/>
              <a:ext cx="257607" cy="156352"/>
              <a:chOff x="3461663" y="4971742"/>
              <a:chExt cx="394800" cy="584711"/>
            </a:xfrm>
          </p:grpSpPr>
          <p:sp>
            <p:nvSpPr>
              <p:cNvPr id="698" name="Google Shape;69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0" name="Google Shape;700;p15"/>
            <p:cNvGrpSpPr/>
            <p:nvPr/>
          </p:nvGrpSpPr>
          <p:grpSpPr>
            <a:xfrm>
              <a:off x="5898617" y="2679763"/>
              <a:ext cx="257607" cy="156352"/>
              <a:chOff x="3461663" y="4971742"/>
              <a:chExt cx="394800" cy="584711"/>
            </a:xfrm>
          </p:grpSpPr>
          <p:sp>
            <p:nvSpPr>
              <p:cNvPr id="701" name="Google Shape;70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3" name="Google Shape;703;p15"/>
            <p:cNvGrpSpPr/>
            <p:nvPr/>
          </p:nvGrpSpPr>
          <p:grpSpPr>
            <a:xfrm>
              <a:off x="6204705" y="2472897"/>
              <a:ext cx="257607" cy="148393"/>
              <a:chOff x="3461663" y="5043163"/>
              <a:chExt cx="394800" cy="554948"/>
            </a:xfrm>
          </p:grpSpPr>
          <p:sp>
            <p:nvSpPr>
              <p:cNvPr id="704" name="Google Shape;704;p15"/>
              <p:cNvSpPr/>
              <p:nvPr/>
            </p:nvSpPr>
            <p:spPr>
              <a:xfrm>
                <a:off x="3495899" y="5310111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3461663" y="5043163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6" name="Google Shape;706;p15"/>
            <p:cNvGrpSpPr/>
            <p:nvPr/>
          </p:nvGrpSpPr>
          <p:grpSpPr>
            <a:xfrm>
              <a:off x="5985536" y="1902769"/>
              <a:ext cx="257607" cy="156352"/>
              <a:chOff x="3461663" y="4971742"/>
              <a:chExt cx="394800" cy="584711"/>
            </a:xfrm>
          </p:grpSpPr>
          <p:sp>
            <p:nvSpPr>
              <p:cNvPr id="707" name="Google Shape;70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9" name="Google Shape;709;p15"/>
            <p:cNvGrpSpPr/>
            <p:nvPr/>
          </p:nvGrpSpPr>
          <p:grpSpPr>
            <a:xfrm>
              <a:off x="5997842" y="1540831"/>
              <a:ext cx="257607" cy="156352"/>
              <a:chOff x="3461663" y="4971742"/>
              <a:chExt cx="394800" cy="584711"/>
            </a:xfrm>
          </p:grpSpPr>
          <p:sp>
            <p:nvSpPr>
              <p:cNvPr id="710" name="Google Shape;71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2" name="Google Shape;712;p15"/>
            <p:cNvGrpSpPr/>
            <p:nvPr/>
          </p:nvGrpSpPr>
          <p:grpSpPr>
            <a:xfrm>
              <a:off x="5196116" y="1450827"/>
              <a:ext cx="257607" cy="1326041"/>
              <a:chOff x="5043709" y="1377611"/>
              <a:chExt cx="257607" cy="1326041"/>
            </a:xfrm>
          </p:grpSpPr>
          <p:grpSp>
            <p:nvGrpSpPr>
              <p:cNvPr id="713" name="Google Shape;713;p15"/>
              <p:cNvGrpSpPr/>
              <p:nvPr/>
            </p:nvGrpSpPr>
            <p:grpSpPr>
              <a:xfrm>
                <a:off x="5043709" y="1377611"/>
                <a:ext cx="257607" cy="156352"/>
                <a:chOff x="3461663" y="4971742"/>
                <a:chExt cx="394800" cy="584711"/>
              </a:xfrm>
            </p:grpSpPr>
            <p:sp>
              <p:nvSpPr>
                <p:cNvPr id="714" name="Google Shape;714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6" name="Google Shape;716;p15"/>
              <p:cNvGrpSpPr/>
              <p:nvPr/>
            </p:nvGrpSpPr>
            <p:grpSpPr>
              <a:xfrm>
                <a:off x="5043709" y="1670033"/>
                <a:ext cx="257607" cy="156352"/>
                <a:chOff x="3461663" y="4971742"/>
                <a:chExt cx="394800" cy="584711"/>
              </a:xfrm>
            </p:grpSpPr>
            <p:sp>
              <p:nvSpPr>
                <p:cNvPr id="717" name="Google Shape;717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9" name="Google Shape;719;p15"/>
              <p:cNvGrpSpPr/>
              <p:nvPr/>
            </p:nvGrpSpPr>
            <p:grpSpPr>
              <a:xfrm>
                <a:off x="5043709" y="1962455"/>
                <a:ext cx="257607" cy="156352"/>
                <a:chOff x="3461663" y="4971742"/>
                <a:chExt cx="394800" cy="584711"/>
              </a:xfrm>
            </p:grpSpPr>
            <p:sp>
              <p:nvSpPr>
                <p:cNvPr id="720" name="Google Shape;720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2" name="Google Shape;722;p15"/>
              <p:cNvGrpSpPr/>
              <p:nvPr/>
            </p:nvGrpSpPr>
            <p:grpSpPr>
              <a:xfrm>
                <a:off x="5043709" y="2254877"/>
                <a:ext cx="257607" cy="156352"/>
                <a:chOff x="3461663" y="4971742"/>
                <a:chExt cx="394800" cy="584711"/>
              </a:xfrm>
            </p:grpSpPr>
            <p:sp>
              <p:nvSpPr>
                <p:cNvPr id="723" name="Google Shape;723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5" name="Google Shape;725;p15"/>
              <p:cNvGrpSpPr/>
              <p:nvPr/>
            </p:nvGrpSpPr>
            <p:grpSpPr>
              <a:xfrm>
                <a:off x="5043709" y="2547300"/>
                <a:ext cx="257607" cy="156352"/>
                <a:chOff x="3461663" y="4971742"/>
                <a:chExt cx="394800" cy="584711"/>
              </a:xfrm>
            </p:grpSpPr>
            <p:sp>
              <p:nvSpPr>
                <p:cNvPr id="726" name="Google Shape;726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88888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28" name="Google Shape;728;p15"/>
            <p:cNvGrpSpPr/>
            <p:nvPr/>
          </p:nvGrpSpPr>
          <p:grpSpPr>
            <a:xfrm>
              <a:off x="6329072" y="1540831"/>
              <a:ext cx="257607" cy="156352"/>
              <a:chOff x="3461663" y="4971742"/>
              <a:chExt cx="394800" cy="584711"/>
            </a:xfrm>
          </p:grpSpPr>
          <p:sp>
            <p:nvSpPr>
              <p:cNvPr id="729" name="Google Shape;72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1" name="Google Shape;731;p15"/>
            <p:cNvGrpSpPr/>
            <p:nvPr/>
          </p:nvGrpSpPr>
          <p:grpSpPr>
            <a:xfrm>
              <a:off x="6322673" y="1902769"/>
              <a:ext cx="257607" cy="156352"/>
              <a:chOff x="3461663" y="4971742"/>
              <a:chExt cx="394800" cy="584711"/>
            </a:xfrm>
          </p:grpSpPr>
          <p:sp>
            <p:nvSpPr>
              <p:cNvPr id="732" name="Google Shape;73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4" name="Google Shape;734;p15"/>
            <p:cNvGrpSpPr/>
            <p:nvPr/>
          </p:nvGrpSpPr>
          <p:grpSpPr>
            <a:xfrm>
              <a:off x="6592663" y="1722118"/>
              <a:ext cx="257607" cy="156352"/>
              <a:chOff x="3461663" y="4971742"/>
              <a:chExt cx="394800" cy="584711"/>
            </a:xfrm>
          </p:grpSpPr>
          <p:sp>
            <p:nvSpPr>
              <p:cNvPr id="735" name="Google Shape;73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7" name="Google Shape;737;p15"/>
            <p:cNvGrpSpPr/>
            <p:nvPr/>
          </p:nvGrpSpPr>
          <p:grpSpPr>
            <a:xfrm>
              <a:off x="5666610" y="1540831"/>
              <a:ext cx="257607" cy="156352"/>
              <a:chOff x="3461663" y="4971742"/>
              <a:chExt cx="394800" cy="584711"/>
            </a:xfrm>
          </p:grpSpPr>
          <p:sp>
            <p:nvSpPr>
              <p:cNvPr id="738" name="Google Shape;73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15"/>
            <p:cNvGrpSpPr/>
            <p:nvPr/>
          </p:nvGrpSpPr>
          <p:grpSpPr>
            <a:xfrm>
              <a:off x="5659088" y="1902769"/>
              <a:ext cx="257607" cy="156352"/>
              <a:chOff x="3461663" y="4971742"/>
              <a:chExt cx="394800" cy="584711"/>
            </a:xfrm>
          </p:grpSpPr>
          <p:sp>
            <p:nvSpPr>
              <p:cNvPr id="741" name="Google Shape;74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15"/>
            <p:cNvGrpSpPr/>
            <p:nvPr/>
          </p:nvGrpSpPr>
          <p:grpSpPr>
            <a:xfrm>
              <a:off x="5423061" y="1234933"/>
              <a:ext cx="257607" cy="156352"/>
              <a:chOff x="3461663" y="4971742"/>
              <a:chExt cx="394800" cy="584711"/>
            </a:xfrm>
          </p:grpSpPr>
          <p:sp>
            <p:nvSpPr>
              <p:cNvPr id="744" name="Google Shape;74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15"/>
            <p:cNvGrpSpPr/>
            <p:nvPr/>
          </p:nvGrpSpPr>
          <p:grpSpPr>
            <a:xfrm>
              <a:off x="3883723" y="1567165"/>
              <a:ext cx="257607" cy="156352"/>
              <a:chOff x="3461663" y="4971742"/>
              <a:chExt cx="394800" cy="584711"/>
            </a:xfrm>
          </p:grpSpPr>
          <p:sp>
            <p:nvSpPr>
              <p:cNvPr id="747" name="Google Shape;74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15"/>
            <p:cNvGrpSpPr/>
            <p:nvPr/>
          </p:nvGrpSpPr>
          <p:grpSpPr>
            <a:xfrm>
              <a:off x="3883723" y="1880401"/>
              <a:ext cx="257607" cy="156352"/>
              <a:chOff x="3461663" y="4971742"/>
              <a:chExt cx="394800" cy="584711"/>
            </a:xfrm>
          </p:grpSpPr>
          <p:sp>
            <p:nvSpPr>
              <p:cNvPr id="750" name="Google Shape;75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2" name="Google Shape;752;p15"/>
            <p:cNvGrpSpPr/>
            <p:nvPr/>
          </p:nvGrpSpPr>
          <p:grpSpPr>
            <a:xfrm>
              <a:off x="3883723" y="2193637"/>
              <a:ext cx="257607" cy="156352"/>
              <a:chOff x="3461663" y="4971742"/>
              <a:chExt cx="394800" cy="584711"/>
            </a:xfrm>
          </p:grpSpPr>
          <p:sp>
            <p:nvSpPr>
              <p:cNvPr id="753" name="Google Shape;75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5" name="Google Shape;755;p15"/>
            <p:cNvGrpSpPr/>
            <p:nvPr/>
          </p:nvGrpSpPr>
          <p:grpSpPr>
            <a:xfrm>
              <a:off x="3883723" y="2506870"/>
              <a:ext cx="257607" cy="156352"/>
              <a:chOff x="3461663" y="4971742"/>
              <a:chExt cx="394800" cy="58471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15"/>
            <p:cNvGrpSpPr/>
            <p:nvPr/>
          </p:nvGrpSpPr>
          <p:grpSpPr>
            <a:xfrm>
              <a:off x="4118229" y="1234555"/>
              <a:ext cx="257607" cy="156352"/>
              <a:chOff x="3461663" y="4971742"/>
              <a:chExt cx="394800" cy="584711"/>
            </a:xfrm>
          </p:grpSpPr>
          <p:sp>
            <p:nvSpPr>
              <p:cNvPr id="759" name="Google Shape;75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15"/>
            <p:cNvGrpSpPr/>
            <p:nvPr/>
          </p:nvGrpSpPr>
          <p:grpSpPr>
            <a:xfrm>
              <a:off x="4348074" y="1574758"/>
              <a:ext cx="257607" cy="156352"/>
              <a:chOff x="3461663" y="4971742"/>
              <a:chExt cx="394800" cy="584711"/>
            </a:xfrm>
          </p:grpSpPr>
          <p:sp>
            <p:nvSpPr>
              <p:cNvPr id="762" name="Google Shape;76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15"/>
            <p:cNvGrpSpPr/>
            <p:nvPr/>
          </p:nvGrpSpPr>
          <p:grpSpPr>
            <a:xfrm>
              <a:off x="4348074" y="1887991"/>
              <a:ext cx="257607" cy="156352"/>
              <a:chOff x="3461663" y="4971742"/>
              <a:chExt cx="394800" cy="584711"/>
            </a:xfrm>
          </p:grpSpPr>
          <p:sp>
            <p:nvSpPr>
              <p:cNvPr id="765" name="Google Shape;76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15"/>
            <p:cNvGrpSpPr/>
            <p:nvPr/>
          </p:nvGrpSpPr>
          <p:grpSpPr>
            <a:xfrm>
              <a:off x="4348074" y="2201227"/>
              <a:ext cx="257607" cy="156352"/>
              <a:chOff x="3461663" y="4971742"/>
              <a:chExt cx="394800" cy="584711"/>
            </a:xfrm>
          </p:grpSpPr>
          <p:sp>
            <p:nvSpPr>
              <p:cNvPr id="768" name="Google Shape;76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15"/>
            <p:cNvGrpSpPr/>
            <p:nvPr/>
          </p:nvGrpSpPr>
          <p:grpSpPr>
            <a:xfrm>
              <a:off x="4348074" y="2514460"/>
              <a:ext cx="257607" cy="156352"/>
              <a:chOff x="3461663" y="4971742"/>
              <a:chExt cx="394800" cy="584711"/>
            </a:xfrm>
          </p:grpSpPr>
          <p:sp>
            <p:nvSpPr>
              <p:cNvPr id="771" name="Google Shape;77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3" name="Google Shape;773;p15"/>
            <p:cNvGrpSpPr/>
            <p:nvPr/>
          </p:nvGrpSpPr>
          <p:grpSpPr>
            <a:xfrm>
              <a:off x="5904650" y="2316571"/>
              <a:ext cx="257607" cy="156352"/>
              <a:chOff x="3461663" y="4971742"/>
              <a:chExt cx="394800" cy="584711"/>
            </a:xfrm>
          </p:grpSpPr>
          <p:sp>
            <p:nvSpPr>
              <p:cNvPr id="774" name="Google Shape;77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88888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76" name="Google Shape;776;p15"/>
          <p:cNvGrpSpPr/>
          <p:nvPr/>
        </p:nvGrpSpPr>
        <p:grpSpPr>
          <a:xfrm>
            <a:off x="1557669" y="3280516"/>
            <a:ext cx="5827900" cy="1239658"/>
            <a:chOff x="1786269" y="3280516"/>
            <a:chExt cx="5827900" cy="1239658"/>
          </a:xfrm>
        </p:grpSpPr>
        <p:grpSp>
          <p:nvGrpSpPr>
            <p:cNvPr id="777" name="Google Shape;777;p15"/>
            <p:cNvGrpSpPr/>
            <p:nvPr/>
          </p:nvGrpSpPr>
          <p:grpSpPr>
            <a:xfrm>
              <a:off x="7351614" y="3412831"/>
              <a:ext cx="257700" cy="433040"/>
              <a:chOff x="3833252" y="5164208"/>
              <a:chExt cx="257700" cy="577386"/>
            </a:xfrm>
          </p:grpSpPr>
          <p:sp>
            <p:nvSpPr>
              <p:cNvPr id="778" name="Google Shape;778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0" name="Google Shape;780;p15"/>
            <p:cNvGrpSpPr/>
            <p:nvPr/>
          </p:nvGrpSpPr>
          <p:grpSpPr>
            <a:xfrm>
              <a:off x="7058934" y="3412831"/>
              <a:ext cx="257700" cy="433040"/>
              <a:chOff x="3833252" y="5164208"/>
              <a:chExt cx="257700" cy="577386"/>
            </a:xfrm>
          </p:grpSpPr>
          <p:sp>
            <p:nvSpPr>
              <p:cNvPr id="781" name="Google Shape;781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15"/>
            <p:cNvGrpSpPr/>
            <p:nvPr/>
          </p:nvGrpSpPr>
          <p:grpSpPr>
            <a:xfrm>
              <a:off x="5498413" y="3773869"/>
              <a:ext cx="257700" cy="433040"/>
              <a:chOff x="3833252" y="5164208"/>
              <a:chExt cx="257700" cy="577386"/>
            </a:xfrm>
          </p:grpSpPr>
          <p:sp>
            <p:nvSpPr>
              <p:cNvPr id="784" name="Google Shape;784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6" name="Google Shape;786;p15"/>
            <p:cNvGrpSpPr/>
            <p:nvPr/>
          </p:nvGrpSpPr>
          <p:grpSpPr>
            <a:xfrm>
              <a:off x="5080270" y="3280516"/>
              <a:ext cx="257700" cy="433040"/>
              <a:chOff x="3833252" y="5164208"/>
              <a:chExt cx="257700" cy="577386"/>
            </a:xfrm>
          </p:grpSpPr>
          <p:sp>
            <p:nvSpPr>
              <p:cNvPr id="787" name="Google Shape;787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9" name="Google Shape;789;p15"/>
            <p:cNvGrpSpPr/>
            <p:nvPr/>
          </p:nvGrpSpPr>
          <p:grpSpPr>
            <a:xfrm>
              <a:off x="7064475" y="4033858"/>
              <a:ext cx="257700" cy="433040"/>
              <a:chOff x="3833252" y="5164208"/>
              <a:chExt cx="257700" cy="577386"/>
            </a:xfrm>
          </p:grpSpPr>
          <p:sp>
            <p:nvSpPr>
              <p:cNvPr id="790" name="Google Shape;790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2" name="Google Shape;792;p15"/>
            <p:cNvGrpSpPr/>
            <p:nvPr/>
          </p:nvGrpSpPr>
          <p:grpSpPr>
            <a:xfrm>
              <a:off x="7356469" y="4033858"/>
              <a:ext cx="257700" cy="433040"/>
              <a:chOff x="3833252" y="5164208"/>
              <a:chExt cx="257700" cy="577386"/>
            </a:xfrm>
          </p:grpSpPr>
          <p:sp>
            <p:nvSpPr>
              <p:cNvPr id="793" name="Google Shape;793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5" name="Google Shape;795;p15"/>
            <p:cNvGrpSpPr/>
            <p:nvPr/>
          </p:nvGrpSpPr>
          <p:grpSpPr>
            <a:xfrm>
              <a:off x="5758215" y="4050685"/>
              <a:ext cx="257607" cy="156352"/>
              <a:chOff x="3461663" y="4971742"/>
              <a:chExt cx="394800" cy="584711"/>
            </a:xfrm>
          </p:grpSpPr>
          <p:sp>
            <p:nvSpPr>
              <p:cNvPr id="796" name="Google Shape;79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8" name="Google Shape;798;p15"/>
            <p:cNvGrpSpPr/>
            <p:nvPr/>
          </p:nvGrpSpPr>
          <p:grpSpPr>
            <a:xfrm>
              <a:off x="6321253" y="4050685"/>
              <a:ext cx="257607" cy="156352"/>
              <a:chOff x="3461663" y="4971742"/>
              <a:chExt cx="394800" cy="584711"/>
            </a:xfrm>
          </p:grpSpPr>
          <p:sp>
            <p:nvSpPr>
              <p:cNvPr id="799" name="Google Shape;79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1" name="Google Shape;801;p15"/>
            <p:cNvGrpSpPr/>
            <p:nvPr/>
          </p:nvGrpSpPr>
          <p:grpSpPr>
            <a:xfrm>
              <a:off x="6614376" y="4050685"/>
              <a:ext cx="257607" cy="156352"/>
              <a:chOff x="3461663" y="4971742"/>
              <a:chExt cx="394800" cy="584711"/>
            </a:xfrm>
          </p:grpSpPr>
          <p:sp>
            <p:nvSpPr>
              <p:cNvPr id="802" name="Google Shape;80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4" name="Google Shape;804;p15"/>
            <p:cNvGrpSpPr/>
            <p:nvPr/>
          </p:nvGrpSpPr>
          <p:grpSpPr>
            <a:xfrm>
              <a:off x="4745909" y="3557335"/>
              <a:ext cx="257607" cy="156352"/>
              <a:chOff x="3461663" y="4971742"/>
              <a:chExt cx="394800" cy="584711"/>
            </a:xfrm>
          </p:grpSpPr>
          <p:sp>
            <p:nvSpPr>
              <p:cNvPr id="805" name="Google Shape;80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4440522" y="3558745"/>
              <a:ext cx="257607" cy="156352"/>
              <a:chOff x="3461663" y="4971742"/>
              <a:chExt cx="394800" cy="584711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5090582" y="3926365"/>
              <a:ext cx="257607" cy="156352"/>
              <a:chOff x="3461663" y="4971742"/>
              <a:chExt cx="394800" cy="584711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3" name="Google Shape;813;p15"/>
            <p:cNvGrpSpPr/>
            <p:nvPr/>
          </p:nvGrpSpPr>
          <p:grpSpPr>
            <a:xfrm>
              <a:off x="5420497" y="4358431"/>
              <a:ext cx="257607" cy="156352"/>
              <a:chOff x="3461663" y="4971742"/>
              <a:chExt cx="394800" cy="584711"/>
            </a:xfrm>
          </p:grpSpPr>
          <p:sp>
            <p:nvSpPr>
              <p:cNvPr id="814" name="Google Shape;81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6" name="Google Shape;816;p15"/>
            <p:cNvGrpSpPr/>
            <p:nvPr/>
          </p:nvGrpSpPr>
          <p:grpSpPr>
            <a:xfrm>
              <a:off x="5724223" y="4359844"/>
              <a:ext cx="257607" cy="156352"/>
              <a:chOff x="3461663" y="4971742"/>
              <a:chExt cx="394800" cy="584711"/>
            </a:xfrm>
          </p:grpSpPr>
          <p:sp>
            <p:nvSpPr>
              <p:cNvPr id="817" name="Google Shape;81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9" name="Google Shape;819;p15"/>
            <p:cNvGrpSpPr/>
            <p:nvPr/>
          </p:nvGrpSpPr>
          <p:grpSpPr>
            <a:xfrm>
              <a:off x="6039391" y="4360999"/>
              <a:ext cx="257607" cy="156352"/>
              <a:chOff x="3461663" y="4971742"/>
              <a:chExt cx="394800" cy="584711"/>
            </a:xfrm>
          </p:grpSpPr>
          <p:sp>
            <p:nvSpPr>
              <p:cNvPr id="820" name="Google Shape;82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6346455" y="4362409"/>
              <a:ext cx="257607" cy="156352"/>
              <a:chOff x="3461663" y="4971742"/>
              <a:chExt cx="394800" cy="584711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6637361" y="4363822"/>
              <a:ext cx="257607" cy="156352"/>
              <a:chOff x="3461663" y="4971742"/>
              <a:chExt cx="394800" cy="584711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" name="Google Shape;828;p15"/>
            <p:cNvGrpSpPr/>
            <p:nvPr/>
          </p:nvGrpSpPr>
          <p:grpSpPr>
            <a:xfrm>
              <a:off x="1786269" y="3557335"/>
              <a:ext cx="257607" cy="156352"/>
              <a:chOff x="3461663" y="4971742"/>
              <a:chExt cx="394800" cy="584711"/>
            </a:xfrm>
          </p:grpSpPr>
          <p:sp>
            <p:nvSpPr>
              <p:cNvPr id="829" name="Google Shape;82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1" name="Google Shape;831;p15"/>
            <p:cNvGrpSpPr/>
            <p:nvPr/>
          </p:nvGrpSpPr>
          <p:grpSpPr>
            <a:xfrm>
              <a:off x="2090000" y="3558745"/>
              <a:ext cx="257607" cy="156352"/>
              <a:chOff x="3461663" y="4971742"/>
              <a:chExt cx="394800" cy="584711"/>
            </a:xfrm>
          </p:grpSpPr>
          <p:sp>
            <p:nvSpPr>
              <p:cNvPr id="832" name="Google Shape;83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4" name="Google Shape;834;p15"/>
            <p:cNvGrpSpPr/>
            <p:nvPr/>
          </p:nvGrpSpPr>
          <p:grpSpPr>
            <a:xfrm>
              <a:off x="2405163" y="3559900"/>
              <a:ext cx="257607" cy="156352"/>
              <a:chOff x="3461663" y="4971742"/>
              <a:chExt cx="394800" cy="584711"/>
            </a:xfrm>
          </p:grpSpPr>
          <p:sp>
            <p:nvSpPr>
              <p:cNvPr id="835" name="Google Shape;83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7" name="Google Shape;837;p15"/>
            <p:cNvGrpSpPr/>
            <p:nvPr/>
          </p:nvGrpSpPr>
          <p:grpSpPr>
            <a:xfrm>
              <a:off x="2712228" y="3561313"/>
              <a:ext cx="257607" cy="156352"/>
              <a:chOff x="3461663" y="4971742"/>
              <a:chExt cx="394800" cy="584711"/>
            </a:xfrm>
          </p:grpSpPr>
          <p:sp>
            <p:nvSpPr>
              <p:cNvPr id="838" name="Google Shape;83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0" name="Google Shape;840;p15"/>
            <p:cNvGrpSpPr/>
            <p:nvPr/>
          </p:nvGrpSpPr>
          <p:grpSpPr>
            <a:xfrm>
              <a:off x="3003136" y="3562723"/>
              <a:ext cx="257607" cy="156352"/>
              <a:chOff x="3461663" y="4971742"/>
              <a:chExt cx="394800" cy="584711"/>
            </a:xfrm>
          </p:grpSpPr>
          <p:sp>
            <p:nvSpPr>
              <p:cNvPr id="841" name="Google Shape;84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3" name="Google Shape;843;p15"/>
            <p:cNvGrpSpPr/>
            <p:nvPr/>
          </p:nvGrpSpPr>
          <p:grpSpPr>
            <a:xfrm>
              <a:off x="3278172" y="3562033"/>
              <a:ext cx="257607" cy="156352"/>
              <a:chOff x="3461663" y="4971742"/>
              <a:chExt cx="394800" cy="584711"/>
            </a:xfrm>
          </p:grpSpPr>
          <p:sp>
            <p:nvSpPr>
              <p:cNvPr id="844" name="Google Shape;84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6" name="Google Shape;846;p15"/>
            <p:cNvGrpSpPr/>
            <p:nvPr/>
          </p:nvGrpSpPr>
          <p:grpSpPr>
            <a:xfrm>
              <a:off x="3796970" y="3305921"/>
              <a:ext cx="442887" cy="424500"/>
              <a:chOff x="3461663" y="4971742"/>
              <a:chExt cx="394800" cy="584711"/>
            </a:xfrm>
          </p:grpSpPr>
          <p:sp>
            <p:nvSpPr>
              <p:cNvPr id="847" name="Google Shape;84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A5A5A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" name="Google Shape;849;p15"/>
          <p:cNvGrpSpPr/>
          <p:nvPr/>
        </p:nvGrpSpPr>
        <p:grpSpPr>
          <a:xfrm>
            <a:off x="2604753" y="1214055"/>
            <a:ext cx="4050529" cy="1601560"/>
            <a:chOff x="2799741" y="1234555"/>
            <a:chExt cx="4050529" cy="1601560"/>
          </a:xfrm>
        </p:grpSpPr>
        <p:grpSp>
          <p:nvGrpSpPr>
            <p:cNvPr id="850" name="Google Shape;850;p15"/>
            <p:cNvGrpSpPr/>
            <p:nvPr/>
          </p:nvGrpSpPr>
          <p:grpSpPr>
            <a:xfrm>
              <a:off x="3036495" y="1981705"/>
              <a:ext cx="257607" cy="156352"/>
              <a:chOff x="3461663" y="4971742"/>
              <a:chExt cx="394800" cy="584711"/>
            </a:xfrm>
          </p:grpSpPr>
          <p:sp>
            <p:nvSpPr>
              <p:cNvPr id="851" name="Google Shape;85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3" name="Google Shape;853;p15"/>
            <p:cNvGrpSpPr/>
            <p:nvPr/>
          </p:nvGrpSpPr>
          <p:grpSpPr>
            <a:xfrm>
              <a:off x="3036495" y="2311216"/>
              <a:ext cx="257607" cy="156352"/>
              <a:chOff x="3461663" y="4971742"/>
              <a:chExt cx="394800" cy="584711"/>
            </a:xfrm>
          </p:grpSpPr>
          <p:sp>
            <p:nvSpPr>
              <p:cNvPr id="854" name="Google Shape;85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6" name="Google Shape;856;p15"/>
            <p:cNvGrpSpPr/>
            <p:nvPr/>
          </p:nvGrpSpPr>
          <p:grpSpPr>
            <a:xfrm>
              <a:off x="3036495" y="2640727"/>
              <a:ext cx="257607" cy="156352"/>
              <a:chOff x="3461663" y="4971742"/>
              <a:chExt cx="394800" cy="584711"/>
            </a:xfrm>
          </p:grpSpPr>
          <p:sp>
            <p:nvSpPr>
              <p:cNvPr id="857" name="Google Shape;85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9" name="Google Shape;859;p15"/>
            <p:cNvGrpSpPr/>
            <p:nvPr/>
          </p:nvGrpSpPr>
          <p:grpSpPr>
            <a:xfrm>
              <a:off x="3036495" y="1652194"/>
              <a:ext cx="257607" cy="156352"/>
              <a:chOff x="3461663" y="4971742"/>
              <a:chExt cx="394800" cy="584711"/>
            </a:xfrm>
          </p:grpSpPr>
          <p:sp>
            <p:nvSpPr>
              <p:cNvPr id="860" name="Google Shape;86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2" name="Google Shape;862;p15"/>
            <p:cNvGrpSpPr/>
            <p:nvPr/>
          </p:nvGrpSpPr>
          <p:grpSpPr>
            <a:xfrm>
              <a:off x="2799741" y="1245517"/>
              <a:ext cx="257607" cy="156352"/>
              <a:chOff x="3461663" y="4971742"/>
              <a:chExt cx="394800" cy="584711"/>
            </a:xfrm>
          </p:grpSpPr>
          <p:sp>
            <p:nvSpPr>
              <p:cNvPr id="863" name="Google Shape;86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5" name="Google Shape;865;p15"/>
            <p:cNvGrpSpPr/>
            <p:nvPr/>
          </p:nvGrpSpPr>
          <p:grpSpPr>
            <a:xfrm>
              <a:off x="5898617" y="2679763"/>
              <a:ext cx="257607" cy="156352"/>
              <a:chOff x="3461663" y="4971742"/>
              <a:chExt cx="394800" cy="584711"/>
            </a:xfrm>
          </p:grpSpPr>
          <p:sp>
            <p:nvSpPr>
              <p:cNvPr id="866" name="Google Shape;86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8" name="Google Shape;868;p15"/>
            <p:cNvGrpSpPr/>
            <p:nvPr/>
          </p:nvGrpSpPr>
          <p:grpSpPr>
            <a:xfrm>
              <a:off x="6204705" y="2472897"/>
              <a:ext cx="257607" cy="148393"/>
              <a:chOff x="3461663" y="5043163"/>
              <a:chExt cx="394800" cy="554948"/>
            </a:xfrm>
          </p:grpSpPr>
          <p:sp>
            <p:nvSpPr>
              <p:cNvPr id="869" name="Google Shape;869;p15"/>
              <p:cNvSpPr/>
              <p:nvPr/>
            </p:nvSpPr>
            <p:spPr>
              <a:xfrm>
                <a:off x="3495899" y="5310111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3461663" y="5043163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1" name="Google Shape;871;p15"/>
            <p:cNvGrpSpPr/>
            <p:nvPr/>
          </p:nvGrpSpPr>
          <p:grpSpPr>
            <a:xfrm>
              <a:off x="5985536" y="1902769"/>
              <a:ext cx="257607" cy="156352"/>
              <a:chOff x="3461663" y="4971742"/>
              <a:chExt cx="394800" cy="584711"/>
            </a:xfrm>
          </p:grpSpPr>
          <p:sp>
            <p:nvSpPr>
              <p:cNvPr id="872" name="Google Shape;87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4" name="Google Shape;874;p15"/>
            <p:cNvGrpSpPr/>
            <p:nvPr/>
          </p:nvGrpSpPr>
          <p:grpSpPr>
            <a:xfrm>
              <a:off x="5997842" y="1540831"/>
              <a:ext cx="257607" cy="156352"/>
              <a:chOff x="3461663" y="4971742"/>
              <a:chExt cx="394800" cy="584711"/>
            </a:xfrm>
          </p:grpSpPr>
          <p:sp>
            <p:nvSpPr>
              <p:cNvPr id="875" name="Google Shape;87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7" name="Google Shape;877;p15"/>
            <p:cNvGrpSpPr/>
            <p:nvPr/>
          </p:nvGrpSpPr>
          <p:grpSpPr>
            <a:xfrm>
              <a:off x="5196116" y="1450827"/>
              <a:ext cx="257607" cy="1326041"/>
              <a:chOff x="5043709" y="1377611"/>
              <a:chExt cx="257607" cy="1326041"/>
            </a:xfrm>
          </p:grpSpPr>
          <p:grpSp>
            <p:nvGrpSpPr>
              <p:cNvPr id="878" name="Google Shape;878;p15"/>
              <p:cNvGrpSpPr/>
              <p:nvPr/>
            </p:nvGrpSpPr>
            <p:grpSpPr>
              <a:xfrm>
                <a:off x="5043709" y="1377611"/>
                <a:ext cx="257607" cy="156352"/>
                <a:chOff x="3461663" y="4971742"/>
                <a:chExt cx="394800" cy="584711"/>
              </a:xfrm>
            </p:grpSpPr>
            <p:sp>
              <p:nvSpPr>
                <p:cNvPr id="879" name="Google Shape;879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1" name="Google Shape;881;p15"/>
              <p:cNvGrpSpPr/>
              <p:nvPr/>
            </p:nvGrpSpPr>
            <p:grpSpPr>
              <a:xfrm>
                <a:off x="5043709" y="1670033"/>
                <a:ext cx="257607" cy="156352"/>
                <a:chOff x="3461663" y="4971742"/>
                <a:chExt cx="394800" cy="584711"/>
              </a:xfrm>
            </p:grpSpPr>
            <p:sp>
              <p:nvSpPr>
                <p:cNvPr id="882" name="Google Shape;882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4" name="Google Shape;884;p15"/>
              <p:cNvGrpSpPr/>
              <p:nvPr/>
            </p:nvGrpSpPr>
            <p:grpSpPr>
              <a:xfrm>
                <a:off x="5043709" y="1962455"/>
                <a:ext cx="257607" cy="156352"/>
                <a:chOff x="3461663" y="4971742"/>
                <a:chExt cx="394800" cy="584711"/>
              </a:xfrm>
            </p:grpSpPr>
            <p:sp>
              <p:nvSpPr>
                <p:cNvPr id="885" name="Google Shape;885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7" name="Google Shape;887;p15"/>
              <p:cNvGrpSpPr/>
              <p:nvPr/>
            </p:nvGrpSpPr>
            <p:grpSpPr>
              <a:xfrm>
                <a:off x="5043709" y="2254877"/>
                <a:ext cx="257607" cy="156352"/>
                <a:chOff x="3461663" y="4971742"/>
                <a:chExt cx="394800" cy="584711"/>
              </a:xfrm>
            </p:grpSpPr>
            <p:sp>
              <p:nvSpPr>
                <p:cNvPr id="888" name="Google Shape;888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0" name="Google Shape;890;p15"/>
              <p:cNvGrpSpPr/>
              <p:nvPr/>
            </p:nvGrpSpPr>
            <p:grpSpPr>
              <a:xfrm>
                <a:off x="5043709" y="2547300"/>
                <a:ext cx="257607" cy="156352"/>
                <a:chOff x="3461663" y="4971742"/>
                <a:chExt cx="394800" cy="584711"/>
              </a:xfrm>
            </p:grpSpPr>
            <p:sp>
              <p:nvSpPr>
                <p:cNvPr id="891" name="Google Shape;891;p15"/>
                <p:cNvSpPr/>
                <p:nvPr/>
              </p:nvSpPr>
              <p:spPr>
                <a:xfrm>
                  <a:off x="3495899" y="5268453"/>
                  <a:ext cx="327000" cy="288000"/>
                </a:xfrm>
                <a:prstGeom prst="rect">
                  <a:avLst/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15"/>
                <p:cNvSpPr/>
                <p:nvPr/>
              </p:nvSpPr>
              <p:spPr>
                <a:xfrm>
                  <a:off x="3461663" y="4971742"/>
                  <a:ext cx="394800" cy="297600"/>
                </a:xfrm>
                <a:prstGeom prst="triangle">
                  <a:avLst>
                    <a:gd name="adj" fmla="val 46649"/>
                  </a:avLst>
                </a:prstGeom>
                <a:solidFill>
                  <a:srgbClr val="6AA84F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11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93" name="Google Shape;893;p15"/>
            <p:cNvGrpSpPr/>
            <p:nvPr/>
          </p:nvGrpSpPr>
          <p:grpSpPr>
            <a:xfrm>
              <a:off x="6329072" y="1540831"/>
              <a:ext cx="257607" cy="156352"/>
              <a:chOff x="3461663" y="4971742"/>
              <a:chExt cx="394800" cy="584711"/>
            </a:xfrm>
          </p:grpSpPr>
          <p:sp>
            <p:nvSpPr>
              <p:cNvPr id="894" name="Google Shape;89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15"/>
            <p:cNvGrpSpPr/>
            <p:nvPr/>
          </p:nvGrpSpPr>
          <p:grpSpPr>
            <a:xfrm>
              <a:off x="6322673" y="1902769"/>
              <a:ext cx="257607" cy="156352"/>
              <a:chOff x="3461663" y="4971742"/>
              <a:chExt cx="394800" cy="584711"/>
            </a:xfrm>
          </p:grpSpPr>
          <p:sp>
            <p:nvSpPr>
              <p:cNvPr id="897" name="Google Shape;89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9" name="Google Shape;899;p15"/>
            <p:cNvGrpSpPr/>
            <p:nvPr/>
          </p:nvGrpSpPr>
          <p:grpSpPr>
            <a:xfrm>
              <a:off x="6592663" y="1722118"/>
              <a:ext cx="257607" cy="156352"/>
              <a:chOff x="3461663" y="4971742"/>
              <a:chExt cx="394800" cy="584711"/>
            </a:xfrm>
          </p:grpSpPr>
          <p:sp>
            <p:nvSpPr>
              <p:cNvPr id="900" name="Google Shape;90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2" name="Google Shape;902;p15"/>
            <p:cNvGrpSpPr/>
            <p:nvPr/>
          </p:nvGrpSpPr>
          <p:grpSpPr>
            <a:xfrm>
              <a:off x="5666610" y="1540831"/>
              <a:ext cx="257607" cy="156352"/>
              <a:chOff x="3461663" y="4971742"/>
              <a:chExt cx="394800" cy="584711"/>
            </a:xfrm>
          </p:grpSpPr>
          <p:sp>
            <p:nvSpPr>
              <p:cNvPr id="903" name="Google Shape;90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" name="Google Shape;905;p15"/>
            <p:cNvGrpSpPr/>
            <p:nvPr/>
          </p:nvGrpSpPr>
          <p:grpSpPr>
            <a:xfrm>
              <a:off x="5659088" y="1902769"/>
              <a:ext cx="257607" cy="156352"/>
              <a:chOff x="3461663" y="4971742"/>
              <a:chExt cx="394800" cy="584711"/>
            </a:xfrm>
          </p:grpSpPr>
          <p:sp>
            <p:nvSpPr>
              <p:cNvPr id="906" name="Google Shape;90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8" name="Google Shape;908;p15"/>
            <p:cNvGrpSpPr/>
            <p:nvPr/>
          </p:nvGrpSpPr>
          <p:grpSpPr>
            <a:xfrm>
              <a:off x="5423061" y="1234933"/>
              <a:ext cx="257607" cy="156352"/>
              <a:chOff x="3461663" y="4971742"/>
              <a:chExt cx="394800" cy="584711"/>
            </a:xfrm>
          </p:grpSpPr>
          <p:sp>
            <p:nvSpPr>
              <p:cNvPr id="909" name="Google Shape;90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1" name="Google Shape;911;p15"/>
            <p:cNvGrpSpPr/>
            <p:nvPr/>
          </p:nvGrpSpPr>
          <p:grpSpPr>
            <a:xfrm>
              <a:off x="3883723" y="1567165"/>
              <a:ext cx="257607" cy="156352"/>
              <a:chOff x="3461663" y="4971742"/>
              <a:chExt cx="394800" cy="584711"/>
            </a:xfrm>
          </p:grpSpPr>
          <p:sp>
            <p:nvSpPr>
              <p:cNvPr id="912" name="Google Shape;91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4" name="Google Shape;914;p15"/>
            <p:cNvGrpSpPr/>
            <p:nvPr/>
          </p:nvGrpSpPr>
          <p:grpSpPr>
            <a:xfrm>
              <a:off x="3883723" y="1880401"/>
              <a:ext cx="257607" cy="156352"/>
              <a:chOff x="3461663" y="4971742"/>
              <a:chExt cx="394800" cy="584711"/>
            </a:xfrm>
          </p:grpSpPr>
          <p:sp>
            <p:nvSpPr>
              <p:cNvPr id="915" name="Google Shape;91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7" name="Google Shape;917;p15"/>
            <p:cNvGrpSpPr/>
            <p:nvPr/>
          </p:nvGrpSpPr>
          <p:grpSpPr>
            <a:xfrm>
              <a:off x="3883723" y="2193637"/>
              <a:ext cx="257607" cy="156352"/>
              <a:chOff x="3461663" y="4971742"/>
              <a:chExt cx="394800" cy="584711"/>
            </a:xfrm>
          </p:grpSpPr>
          <p:sp>
            <p:nvSpPr>
              <p:cNvPr id="918" name="Google Shape;91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0" name="Google Shape;920;p15"/>
            <p:cNvGrpSpPr/>
            <p:nvPr/>
          </p:nvGrpSpPr>
          <p:grpSpPr>
            <a:xfrm>
              <a:off x="3883723" y="2506870"/>
              <a:ext cx="257607" cy="156352"/>
              <a:chOff x="3461663" y="4971742"/>
              <a:chExt cx="394800" cy="584711"/>
            </a:xfrm>
          </p:grpSpPr>
          <p:sp>
            <p:nvSpPr>
              <p:cNvPr id="921" name="Google Shape;92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3" name="Google Shape;923;p15"/>
            <p:cNvGrpSpPr/>
            <p:nvPr/>
          </p:nvGrpSpPr>
          <p:grpSpPr>
            <a:xfrm>
              <a:off x="4118229" y="1234555"/>
              <a:ext cx="257607" cy="156352"/>
              <a:chOff x="3461663" y="4971742"/>
              <a:chExt cx="394800" cy="584711"/>
            </a:xfrm>
          </p:grpSpPr>
          <p:sp>
            <p:nvSpPr>
              <p:cNvPr id="924" name="Google Shape;92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6" name="Google Shape;926;p15"/>
            <p:cNvGrpSpPr/>
            <p:nvPr/>
          </p:nvGrpSpPr>
          <p:grpSpPr>
            <a:xfrm>
              <a:off x="4348074" y="1574758"/>
              <a:ext cx="257607" cy="156352"/>
              <a:chOff x="3461663" y="4971742"/>
              <a:chExt cx="394800" cy="584711"/>
            </a:xfrm>
          </p:grpSpPr>
          <p:sp>
            <p:nvSpPr>
              <p:cNvPr id="927" name="Google Shape;92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9" name="Google Shape;929;p15"/>
            <p:cNvGrpSpPr/>
            <p:nvPr/>
          </p:nvGrpSpPr>
          <p:grpSpPr>
            <a:xfrm>
              <a:off x="4348074" y="1887991"/>
              <a:ext cx="257607" cy="156352"/>
              <a:chOff x="3461663" y="4971742"/>
              <a:chExt cx="394800" cy="584711"/>
            </a:xfrm>
          </p:grpSpPr>
          <p:sp>
            <p:nvSpPr>
              <p:cNvPr id="930" name="Google Shape;93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2" name="Google Shape;932;p15"/>
            <p:cNvGrpSpPr/>
            <p:nvPr/>
          </p:nvGrpSpPr>
          <p:grpSpPr>
            <a:xfrm>
              <a:off x="4348074" y="2201227"/>
              <a:ext cx="257607" cy="156352"/>
              <a:chOff x="3461663" y="4971742"/>
              <a:chExt cx="394800" cy="584711"/>
            </a:xfrm>
          </p:grpSpPr>
          <p:sp>
            <p:nvSpPr>
              <p:cNvPr id="933" name="Google Shape;93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15"/>
            <p:cNvGrpSpPr/>
            <p:nvPr/>
          </p:nvGrpSpPr>
          <p:grpSpPr>
            <a:xfrm>
              <a:off x="4348074" y="2514460"/>
              <a:ext cx="257607" cy="156352"/>
              <a:chOff x="3461663" y="4971742"/>
              <a:chExt cx="394800" cy="584711"/>
            </a:xfrm>
          </p:grpSpPr>
          <p:sp>
            <p:nvSpPr>
              <p:cNvPr id="936" name="Google Shape;93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8" name="Google Shape;938;p15"/>
            <p:cNvGrpSpPr/>
            <p:nvPr/>
          </p:nvGrpSpPr>
          <p:grpSpPr>
            <a:xfrm>
              <a:off x="5904650" y="2316571"/>
              <a:ext cx="257607" cy="156352"/>
              <a:chOff x="3461663" y="4971742"/>
              <a:chExt cx="394800" cy="584711"/>
            </a:xfrm>
          </p:grpSpPr>
          <p:sp>
            <p:nvSpPr>
              <p:cNvPr id="939" name="Google Shape;93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1" name="Google Shape;941;p15"/>
          <p:cNvGrpSpPr/>
          <p:nvPr/>
        </p:nvGrpSpPr>
        <p:grpSpPr>
          <a:xfrm>
            <a:off x="1557669" y="3280516"/>
            <a:ext cx="5827900" cy="1239658"/>
            <a:chOff x="1786269" y="3280516"/>
            <a:chExt cx="5827900" cy="1239658"/>
          </a:xfrm>
        </p:grpSpPr>
        <p:grpSp>
          <p:nvGrpSpPr>
            <p:cNvPr id="942" name="Google Shape;942;p15"/>
            <p:cNvGrpSpPr/>
            <p:nvPr/>
          </p:nvGrpSpPr>
          <p:grpSpPr>
            <a:xfrm>
              <a:off x="7351614" y="3412831"/>
              <a:ext cx="257700" cy="433040"/>
              <a:chOff x="3833252" y="5164208"/>
              <a:chExt cx="257700" cy="577386"/>
            </a:xfrm>
          </p:grpSpPr>
          <p:sp>
            <p:nvSpPr>
              <p:cNvPr id="943" name="Google Shape;943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5" name="Google Shape;945;p15"/>
            <p:cNvGrpSpPr/>
            <p:nvPr/>
          </p:nvGrpSpPr>
          <p:grpSpPr>
            <a:xfrm>
              <a:off x="7058934" y="3412831"/>
              <a:ext cx="257700" cy="433040"/>
              <a:chOff x="3833252" y="5164208"/>
              <a:chExt cx="257700" cy="577386"/>
            </a:xfrm>
          </p:grpSpPr>
          <p:sp>
            <p:nvSpPr>
              <p:cNvPr id="946" name="Google Shape;946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8" name="Google Shape;948;p15"/>
            <p:cNvGrpSpPr/>
            <p:nvPr/>
          </p:nvGrpSpPr>
          <p:grpSpPr>
            <a:xfrm>
              <a:off x="5498413" y="3773869"/>
              <a:ext cx="257700" cy="433040"/>
              <a:chOff x="3833252" y="5164208"/>
              <a:chExt cx="257700" cy="577386"/>
            </a:xfrm>
          </p:grpSpPr>
          <p:sp>
            <p:nvSpPr>
              <p:cNvPr id="949" name="Google Shape;949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15"/>
            <p:cNvGrpSpPr/>
            <p:nvPr/>
          </p:nvGrpSpPr>
          <p:grpSpPr>
            <a:xfrm>
              <a:off x="5080270" y="3280516"/>
              <a:ext cx="257700" cy="433040"/>
              <a:chOff x="3833252" y="5164208"/>
              <a:chExt cx="257700" cy="577386"/>
            </a:xfrm>
          </p:grpSpPr>
          <p:sp>
            <p:nvSpPr>
              <p:cNvPr id="952" name="Google Shape;952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4" name="Google Shape;954;p15"/>
            <p:cNvGrpSpPr/>
            <p:nvPr/>
          </p:nvGrpSpPr>
          <p:grpSpPr>
            <a:xfrm>
              <a:off x="7064475" y="4033858"/>
              <a:ext cx="257700" cy="433040"/>
              <a:chOff x="3833252" y="5164208"/>
              <a:chExt cx="257700" cy="577386"/>
            </a:xfrm>
          </p:grpSpPr>
          <p:sp>
            <p:nvSpPr>
              <p:cNvPr id="955" name="Google Shape;955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15"/>
            <p:cNvGrpSpPr/>
            <p:nvPr/>
          </p:nvGrpSpPr>
          <p:grpSpPr>
            <a:xfrm>
              <a:off x="7356469" y="4033858"/>
              <a:ext cx="257700" cy="433040"/>
              <a:chOff x="3833252" y="5164208"/>
              <a:chExt cx="257700" cy="577386"/>
            </a:xfrm>
          </p:grpSpPr>
          <p:sp>
            <p:nvSpPr>
              <p:cNvPr id="958" name="Google Shape;958;p15"/>
              <p:cNvSpPr/>
              <p:nvPr/>
            </p:nvSpPr>
            <p:spPr>
              <a:xfrm>
                <a:off x="3855592" y="5269994"/>
                <a:ext cx="213300" cy="4716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3833252" y="5164208"/>
                <a:ext cx="257700" cy="1062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0" name="Google Shape;960;p15"/>
            <p:cNvGrpSpPr/>
            <p:nvPr/>
          </p:nvGrpSpPr>
          <p:grpSpPr>
            <a:xfrm>
              <a:off x="5758215" y="4050685"/>
              <a:ext cx="257607" cy="156352"/>
              <a:chOff x="3461663" y="4971742"/>
              <a:chExt cx="394800" cy="584711"/>
            </a:xfrm>
          </p:grpSpPr>
          <p:sp>
            <p:nvSpPr>
              <p:cNvPr id="961" name="Google Shape;96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3" name="Google Shape;963;p15"/>
            <p:cNvGrpSpPr/>
            <p:nvPr/>
          </p:nvGrpSpPr>
          <p:grpSpPr>
            <a:xfrm>
              <a:off x="6321253" y="4050685"/>
              <a:ext cx="257607" cy="156352"/>
              <a:chOff x="3461663" y="4971742"/>
              <a:chExt cx="394800" cy="584711"/>
            </a:xfrm>
          </p:grpSpPr>
          <p:sp>
            <p:nvSpPr>
              <p:cNvPr id="964" name="Google Shape;96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6" name="Google Shape;966;p15"/>
            <p:cNvGrpSpPr/>
            <p:nvPr/>
          </p:nvGrpSpPr>
          <p:grpSpPr>
            <a:xfrm>
              <a:off x="6614376" y="4050685"/>
              <a:ext cx="257607" cy="156352"/>
              <a:chOff x="3461663" y="4971742"/>
              <a:chExt cx="394800" cy="584711"/>
            </a:xfrm>
          </p:grpSpPr>
          <p:sp>
            <p:nvSpPr>
              <p:cNvPr id="967" name="Google Shape;96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15"/>
            <p:cNvGrpSpPr/>
            <p:nvPr/>
          </p:nvGrpSpPr>
          <p:grpSpPr>
            <a:xfrm>
              <a:off x="4745909" y="3557335"/>
              <a:ext cx="257607" cy="156352"/>
              <a:chOff x="3461663" y="4971742"/>
              <a:chExt cx="394800" cy="584711"/>
            </a:xfrm>
          </p:grpSpPr>
          <p:sp>
            <p:nvSpPr>
              <p:cNvPr id="970" name="Google Shape;97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15"/>
            <p:cNvGrpSpPr/>
            <p:nvPr/>
          </p:nvGrpSpPr>
          <p:grpSpPr>
            <a:xfrm>
              <a:off x="4440522" y="3558745"/>
              <a:ext cx="257607" cy="156352"/>
              <a:chOff x="3461663" y="4971742"/>
              <a:chExt cx="394800" cy="584711"/>
            </a:xfrm>
          </p:grpSpPr>
          <p:sp>
            <p:nvSpPr>
              <p:cNvPr id="973" name="Google Shape;97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15"/>
            <p:cNvGrpSpPr/>
            <p:nvPr/>
          </p:nvGrpSpPr>
          <p:grpSpPr>
            <a:xfrm>
              <a:off x="5090582" y="3926365"/>
              <a:ext cx="257607" cy="156352"/>
              <a:chOff x="3461663" y="4971742"/>
              <a:chExt cx="394800" cy="584711"/>
            </a:xfrm>
          </p:grpSpPr>
          <p:sp>
            <p:nvSpPr>
              <p:cNvPr id="976" name="Google Shape;97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15"/>
            <p:cNvGrpSpPr/>
            <p:nvPr/>
          </p:nvGrpSpPr>
          <p:grpSpPr>
            <a:xfrm>
              <a:off x="5420497" y="4358431"/>
              <a:ext cx="257607" cy="156352"/>
              <a:chOff x="3461663" y="4971742"/>
              <a:chExt cx="394800" cy="584711"/>
            </a:xfrm>
          </p:grpSpPr>
          <p:sp>
            <p:nvSpPr>
              <p:cNvPr id="979" name="Google Shape;97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1" name="Google Shape;981;p15"/>
            <p:cNvGrpSpPr/>
            <p:nvPr/>
          </p:nvGrpSpPr>
          <p:grpSpPr>
            <a:xfrm>
              <a:off x="5724223" y="4359844"/>
              <a:ext cx="257607" cy="156352"/>
              <a:chOff x="3461663" y="4971742"/>
              <a:chExt cx="394800" cy="584711"/>
            </a:xfrm>
          </p:grpSpPr>
          <p:sp>
            <p:nvSpPr>
              <p:cNvPr id="982" name="Google Shape;98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4" name="Google Shape;984;p15"/>
            <p:cNvGrpSpPr/>
            <p:nvPr/>
          </p:nvGrpSpPr>
          <p:grpSpPr>
            <a:xfrm>
              <a:off x="6039391" y="4360999"/>
              <a:ext cx="257607" cy="156352"/>
              <a:chOff x="3461663" y="4971742"/>
              <a:chExt cx="394800" cy="584711"/>
            </a:xfrm>
          </p:grpSpPr>
          <p:sp>
            <p:nvSpPr>
              <p:cNvPr id="985" name="Google Shape;985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7" name="Google Shape;987;p15"/>
            <p:cNvGrpSpPr/>
            <p:nvPr/>
          </p:nvGrpSpPr>
          <p:grpSpPr>
            <a:xfrm>
              <a:off x="6346455" y="4362409"/>
              <a:ext cx="257607" cy="156352"/>
              <a:chOff x="3461663" y="4971742"/>
              <a:chExt cx="394800" cy="584711"/>
            </a:xfrm>
          </p:grpSpPr>
          <p:sp>
            <p:nvSpPr>
              <p:cNvPr id="988" name="Google Shape;988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0" name="Google Shape;990;p15"/>
            <p:cNvGrpSpPr/>
            <p:nvPr/>
          </p:nvGrpSpPr>
          <p:grpSpPr>
            <a:xfrm>
              <a:off x="6637361" y="4363822"/>
              <a:ext cx="257607" cy="156352"/>
              <a:chOff x="3461663" y="4971742"/>
              <a:chExt cx="394800" cy="584711"/>
            </a:xfrm>
          </p:grpSpPr>
          <p:sp>
            <p:nvSpPr>
              <p:cNvPr id="991" name="Google Shape;991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3" name="Google Shape;993;p15"/>
            <p:cNvGrpSpPr/>
            <p:nvPr/>
          </p:nvGrpSpPr>
          <p:grpSpPr>
            <a:xfrm>
              <a:off x="1786269" y="3557335"/>
              <a:ext cx="257607" cy="156352"/>
              <a:chOff x="3461663" y="4971742"/>
              <a:chExt cx="394800" cy="584711"/>
            </a:xfrm>
          </p:grpSpPr>
          <p:sp>
            <p:nvSpPr>
              <p:cNvPr id="994" name="Google Shape;994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6" name="Google Shape;996;p15"/>
            <p:cNvGrpSpPr/>
            <p:nvPr/>
          </p:nvGrpSpPr>
          <p:grpSpPr>
            <a:xfrm>
              <a:off x="2090000" y="3558745"/>
              <a:ext cx="257607" cy="156352"/>
              <a:chOff x="3461663" y="4971742"/>
              <a:chExt cx="394800" cy="584711"/>
            </a:xfrm>
          </p:grpSpPr>
          <p:sp>
            <p:nvSpPr>
              <p:cNvPr id="997" name="Google Shape;997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9" name="Google Shape;999;p15"/>
            <p:cNvGrpSpPr/>
            <p:nvPr/>
          </p:nvGrpSpPr>
          <p:grpSpPr>
            <a:xfrm>
              <a:off x="2405163" y="3559900"/>
              <a:ext cx="257607" cy="156352"/>
              <a:chOff x="3461663" y="4971742"/>
              <a:chExt cx="394800" cy="584711"/>
            </a:xfrm>
          </p:grpSpPr>
          <p:sp>
            <p:nvSpPr>
              <p:cNvPr id="1000" name="Google Shape;1000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2" name="Google Shape;1002;p15"/>
            <p:cNvGrpSpPr/>
            <p:nvPr/>
          </p:nvGrpSpPr>
          <p:grpSpPr>
            <a:xfrm>
              <a:off x="2712228" y="3561313"/>
              <a:ext cx="257607" cy="156352"/>
              <a:chOff x="3461663" y="4971742"/>
              <a:chExt cx="394800" cy="584711"/>
            </a:xfrm>
          </p:grpSpPr>
          <p:sp>
            <p:nvSpPr>
              <p:cNvPr id="1003" name="Google Shape;1003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5" name="Google Shape;1005;p15"/>
            <p:cNvGrpSpPr/>
            <p:nvPr/>
          </p:nvGrpSpPr>
          <p:grpSpPr>
            <a:xfrm>
              <a:off x="3003136" y="3562723"/>
              <a:ext cx="257607" cy="156352"/>
              <a:chOff x="3461663" y="4971742"/>
              <a:chExt cx="394800" cy="584711"/>
            </a:xfrm>
          </p:grpSpPr>
          <p:sp>
            <p:nvSpPr>
              <p:cNvPr id="1006" name="Google Shape;1006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8" name="Google Shape;1008;p15"/>
            <p:cNvGrpSpPr/>
            <p:nvPr/>
          </p:nvGrpSpPr>
          <p:grpSpPr>
            <a:xfrm>
              <a:off x="3278172" y="3562033"/>
              <a:ext cx="257607" cy="156352"/>
              <a:chOff x="3461663" y="4971742"/>
              <a:chExt cx="394800" cy="584711"/>
            </a:xfrm>
          </p:grpSpPr>
          <p:sp>
            <p:nvSpPr>
              <p:cNvPr id="1009" name="Google Shape;1009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1" name="Google Shape;1011;p15"/>
            <p:cNvGrpSpPr/>
            <p:nvPr/>
          </p:nvGrpSpPr>
          <p:grpSpPr>
            <a:xfrm>
              <a:off x="3796970" y="3305921"/>
              <a:ext cx="442887" cy="424500"/>
              <a:chOff x="3461663" y="4971742"/>
              <a:chExt cx="394800" cy="584711"/>
            </a:xfrm>
          </p:grpSpPr>
          <p:sp>
            <p:nvSpPr>
              <p:cNvPr id="1012" name="Google Shape;1012;p15"/>
              <p:cNvSpPr/>
              <p:nvPr/>
            </p:nvSpPr>
            <p:spPr>
              <a:xfrm>
                <a:off x="3495899" y="5268453"/>
                <a:ext cx="327000" cy="2880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5"/>
              <p:cNvSpPr/>
              <p:nvPr/>
            </p:nvSpPr>
            <p:spPr>
              <a:xfrm>
                <a:off x="3461663" y="4971742"/>
                <a:ext cx="394800" cy="297600"/>
              </a:xfrm>
              <a:prstGeom prst="triangle">
                <a:avLst>
                  <a:gd name="adj" fmla="val 46649"/>
                </a:avLst>
              </a:prstGeom>
              <a:solidFill>
                <a:srgbClr val="6AA84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17483047-4C23-A146-BBF4-832D1B4BA71A}"/>
              </a:ext>
            </a:extLst>
          </p:cNvPr>
          <p:cNvGrpSpPr/>
          <p:nvPr/>
        </p:nvGrpSpPr>
        <p:grpSpPr>
          <a:xfrm>
            <a:off x="6624085" y="915547"/>
            <a:ext cx="2288617" cy="577951"/>
            <a:chOff x="6632172" y="1147796"/>
            <a:chExt cx="2288617" cy="577951"/>
          </a:xfrm>
        </p:grpSpPr>
        <p:sp>
          <p:nvSpPr>
            <p:cNvPr id="380" name="Google Shape;217;p46">
              <a:extLst>
                <a:ext uri="{FF2B5EF4-FFF2-40B4-BE49-F238E27FC236}">
                  <a16:creationId xmlns:a16="http://schemas.microsoft.com/office/drawing/2014/main" id="{0A9D95BD-AE3A-2B4C-B109-F956181CB51B}"/>
                </a:ext>
              </a:extLst>
            </p:cNvPr>
            <p:cNvSpPr txBox="1"/>
            <p:nvPr/>
          </p:nvSpPr>
          <p:spPr>
            <a:xfrm>
              <a:off x="6632172" y="1177913"/>
              <a:ext cx="2257456" cy="547834"/>
            </a:xfrm>
            <a:prstGeom prst="rect">
              <a:avLst/>
            </a:prstGeom>
            <a:solidFill>
              <a:srgbClr val="FFFFFF"/>
            </a:solidFill>
            <a:ln w="28575" cmpd="sng"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2000" b="0" i="0" u="none" strike="noStrike" cap="none" dirty="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The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lang="en-US" sz="2000" dirty="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HEET Grid</a:t>
              </a:r>
              <a:endParaRPr sz="2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381" name="Google Shape;1075;p114" descr="Screen Shot 2019-06-28 at 10.35.59 PM.png">
              <a:extLst>
                <a:ext uri="{FF2B5EF4-FFF2-40B4-BE49-F238E27FC236}">
                  <a16:creationId xmlns:a16="http://schemas.microsoft.com/office/drawing/2014/main" id="{016E7269-CD92-F24C-AB22-B056DB0FAD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9802" y="1147796"/>
              <a:ext cx="300987" cy="32334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289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14" descr="Screen Shot 2019-10-21 at 4.51.34 PM.png"/>
          <p:cNvPicPr preferRelativeResize="0"/>
          <p:nvPr/>
        </p:nvPicPr>
        <p:blipFill rotWithShape="1">
          <a:blip r:embed="rId3">
            <a:alphaModFix/>
          </a:blip>
          <a:srcRect t="16527"/>
          <a:stretch/>
        </p:blipFill>
        <p:spPr>
          <a:xfrm>
            <a:off x="1341300" y="1377375"/>
            <a:ext cx="6327524" cy="306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4"/>
          <p:cNvSpPr txBox="1"/>
          <p:nvPr/>
        </p:nvSpPr>
        <p:spPr>
          <a:xfrm>
            <a:off x="459939" y="806230"/>
            <a:ext cx="8444400" cy="45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capacity to meet energy demand through ‘shallow’ boreholes in the street only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7" name="Google Shape;627;p14" descr="Screen Shot 2019-09-14 at 3.31.05 PM.png"/>
          <p:cNvPicPr preferRelativeResize="0"/>
          <p:nvPr/>
        </p:nvPicPr>
        <p:blipFill rotWithShape="1">
          <a:blip r:embed="rId4">
            <a:alphaModFix/>
          </a:blip>
          <a:srcRect r="41506"/>
          <a:stretch/>
        </p:blipFill>
        <p:spPr>
          <a:xfrm>
            <a:off x="7370050" y="4761570"/>
            <a:ext cx="936025" cy="3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4"/>
          <p:cNvSpPr/>
          <p:nvPr/>
        </p:nvSpPr>
        <p:spPr>
          <a:xfrm>
            <a:off x="7351325" y="5030275"/>
            <a:ext cx="1027200" cy="11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4" descr="Screen Shot 2019-10-21 at 4.52.01 PM.png"/>
          <p:cNvPicPr preferRelativeResize="0"/>
          <p:nvPr/>
        </p:nvPicPr>
        <p:blipFill rotWithShape="1">
          <a:blip r:embed="rId5">
            <a:alphaModFix/>
          </a:blip>
          <a:srcRect l="54425" t="53205" r="2272" b="8432"/>
          <a:stretch/>
        </p:blipFill>
        <p:spPr>
          <a:xfrm>
            <a:off x="506600" y="3439503"/>
            <a:ext cx="970198" cy="54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4" descr="Screen Shot 2019-10-21 at 4.52.01 PM.png"/>
          <p:cNvPicPr preferRelativeResize="0"/>
          <p:nvPr/>
        </p:nvPicPr>
        <p:blipFill rotWithShape="1">
          <a:blip r:embed="rId5">
            <a:alphaModFix/>
          </a:blip>
          <a:srcRect l="4178" t="54965" r="52520" b="6670"/>
          <a:stretch/>
        </p:blipFill>
        <p:spPr>
          <a:xfrm>
            <a:off x="563601" y="2874210"/>
            <a:ext cx="970198" cy="54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4" descr="Screen Shot 2019-10-21 at 4.52.01 PM.png"/>
          <p:cNvPicPr preferRelativeResize="0"/>
          <p:nvPr/>
        </p:nvPicPr>
        <p:blipFill rotWithShape="1">
          <a:blip r:embed="rId5">
            <a:alphaModFix/>
          </a:blip>
          <a:srcRect l="53485" t="2182" r="3212" b="59454"/>
          <a:stretch/>
        </p:blipFill>
        <p:spPr>
          <a:xfrm>
            <a:off x="506600" y="2308918"/>
            <a:ext cx="970198" cy="548522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14"/>
          <p:cNvSpPr/>
          <p:nvPr/>
        </p:nvSpPr>
        <p:spPr>
          <a:xfrm>
            <a:off x="7430325" y="1709100"/>
            <a:ext cx="1027200" cy="339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p14" descr="Screen Shot 2019-10-21 at 4.52.01 PM.png"/>
          <p:cNvPicPr preferRelativeResize="0"/>
          <p:nvPr/>
        </p:nvPicPr>
        <p:blipFill rotWithShape="1">
          <a:blip r:embed="rId5">
            <a:alphaModFix/>
          </a:blip>
          <a:srcRect l="5399" t="4964" r="51299" b="56673"/>
          <a:stretch/>
        </p:blipFill>
        <p:spPr>
          <a:xfrm>
            <a:off x="506600" y="1733900"/>
            <a:ext cx="970198" cy="548522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4"/>
          <p:cNvSpPr/>
          <p:nvPr/>
        </p:nvSpPr>
        <p:spPr>
          <a:xfrm>
            <a:off x="7414950" y="2949650"/>
            <a:ext cx="1027200" cy="339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17;p46">
            <a:extLst>
              <a:ext uri="{FF2B5EF4-FFF2-40B4-BE49-F238E27FC236}">
                <a16:creationId xmlns:a16="http://schemas.microsoft.com/office/drawing/2014/main" id="{335107CA-C01C-E04C-986F-CEFFF81FADE6}"/>
              </a:ext>
            </a:extLst>
          </p:cNvPr>
          <p:cNvSpPr txBox="1"/>
          <p:nvPr/>
        </p:nvSpPr>
        <p:spPr>
          <a:xfrm>
            <a:off x="430735" y="2436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FEASIBILITY (per street segment)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12F83-BFDB-8148-8F1A-BD74DFC3C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040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7"/>
          <p:cNvSpPr txBox="1">
            <a:spLocks noGrp="1"/>
          </p:cNvSpPr>
          <p:nvPr>
            <p:ph type="body" idx="4294967295"/>
          </p:nvPr>
        </p:nvSpPr>
        <p:spPr>
          <a:xfrm>
            <a:off x="597520" y="861077"/>
            <a:ext cx="37011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buClr>
                <a:schemeClr val="dk1"/>
              </a:buClr>
              <a:buSzPts val="2000"/>
              <a:buFont typeface="Montserrat"/>
              <a:buChar char="➢"/>
            </a:pPr>
            <a:r>
              <a:rPr lang="en" sz="2000" dirty="0">
                <a:solidFill>
                  <a:schemeClr val="dk1"/>
                </a:solidFill>
              </a:rPr>
              <a:t>Economies of scale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➢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Load sharing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➢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Load canceling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➢"/>
            </a:pPr>
            <a:r>
              <a:rPr lang="en" sz="2000" dirty="0">
                <a:solidFill>
                  <a:schemeClr val="dk1"/>
                </a:solidFill>
              </a:rPr>
              <a:t>Thermal storage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7" name="Google Shape;1047;p17" descr="Google Shape;1581;p118"/>
          <p:cNvPicPr preferRelativeResize="0"/>
          <p:nvPr/>
        </p:nvPicPr>
        <p:blipFill rotWithShape="1">
          <a:blip r:embed="rId3">
            <a:alphaModFix/>
          </a:blip>
          <a:srcRect l="36724" t="76889" r="48235" b="8521"/>
          <a:stretch/>
        </p:blipFill>
        <p:spPr>
          <a:xfrm>
            <a:off x="2152344" y="3378181"/>
            <a:ext cx="721999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7" descr="Google Shape;1582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2776514" y="3078956"/>
            <a:ext cx="819524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7" descr="Google Shape;1583;p118"/>
          <p:cNvPicPr preferRelativeResize="0"/>
          <p:nvPr/>
        </p:nvPicPr>
        <p:blipFill rotWithShape="1">
          <a:blip r:embed="rId3">
            <a:alphaModFix/>
          </a:blip>
          <a:srcRect l="22384" t="23817" r="58483" b="61594"/>
          <a:stretch/>
        </p:blipFill>
        <p:spPr>
          <a:xfrm>
            <a:off x="3368539" y="2719581"/>
            <a:ext cx="918474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17" descr="Google Shape;1584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4112990" y="2344150"/>
            <a:ext cx="819524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17" descr="Google Shape;1585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4726665" y="1964856"/>
            <a:ext cx="819524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7" descr="Google Shape;1586;p118"/>
          <p:cNvPicPr preferRelativeResize="0"/>
          <p:nvPr/>
        </p:nvPicPr>
        <p:blipFill rotWithShape="1">
          <a:blip r:embed="rId3">
            <a:alphaModFix/>
          </a:blip>
          <a:srcRect l="32321" t="6802" r="55478" b="77355"/>
          <a:stretch/>
        </p:blipFill>
        <p:spPr>
          <a:xfrm>
            <a:off x="6737638" y="614581"/>
            <a:ext cx="688074" cy="7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7" descr="Google Shape;1587;p118"/>
          <p:cNvPicPr preferRelativeResize="0"/>
          <p:nvPr/>
        </p:nvPicPr>
        <p:blipFill rotWithShape="1">
          <a:blip r:embed="rId3">
            <a:alphaModFix/>
          </a:blip>
          <a:srcRect l="73890" t="7147" r="7694" b="77427"/>
          <a:stretch/>
        </p:blipFill>
        <p:spPr>
          <a:xfrm>
            <a:off x="3368541" y="2602913"/>
            <a:ext cx="884024" cy="74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17"/>
          <p:cNvSpPr/>
          <p:nvPr/>
        </p:nvSpPr>
        <p:spPr>
          <a:xfrm>
            <a:off x="7312838" y="1131175"/>
            <a:ext cx="165000" cy="24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5" name="Google Shape;1055;p17" descr="Google Shape;1589;p118"/>
          <p:cNvPicPr preferRelativeResize="0"/>
          <p:nvPr/>
        </p:nvPicPr>
        <p:blipFill rotWithShape="1">
          <a:blip r:embed="rId3">
            <a:alphaModFix/>
          </a:blip>
          <a:srcRect l="22384" t="23817" r="58483" b="61594"/>
          <a:stretch/>
        </p:blipFill>
        <p:spPr>
          <a:xfrm>
            <a:off x="5949814" y="1206356"/>
            <a:ext cx="918474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7" descr="Google Shape;1590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10516266" y="-1539049"/>
            <a:ext cx="819524" cy="7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7" descr="Google Shape;1591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1517339" y="3833681"/>
            <a:ext cx="819524" cy="70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8" name="Google Shape;1058;p17"/>
          <p:cNvGrpSpPr/>
          <p:nvPr/>
        </p:nvGrpSpPr>
        <p:grpSpPr>
          <a:xfrm>
            <a:off x="1284860" y="824574"/>
            <a:ext cx="7274700" cy="5894874"/>
            <a:chOff x="-1" y="-140"/>
            <a:chExt cx="7274700" cy="5894874"/>
          </a:xfrm>
        </p:grpSpPr>
        <p:cxnSp>
          <p:nvCxnSpPr>
            <p:cNvPr id="1059" name="Google Shape;1059;p17"/>
            <p:cNvCxnSpPr/>
            <p:nvPr/>
          </p:nvCxnSpPr>
          <p:spPr>
            <a:xfrm rot="10800000" flipH="1">
              <a:off x="-1" y="-140"/>
              <a:ext cx="7274700" cy="4428900"/>
            </a:xfrm>
            <a:prstGeom prst="straightConnector1">
              <a:avLst/>
            </a:prstGeom>
            <a:noFill/>
            <a:ln w="38100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0" name="Google Shape;1060;p17"/>
            <p:cNvCxnSpPr/>
            <p:nvPr/>
          </p:nvCxnSpPr>
          <p:spPr>
            <a:xfrm>
              <a:off x="1565668" y="3496012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1" name="Google Shape;1061;p17"/>
            <p:cNvCxnSpPr/>
            <p:nvPr/>
          </p:nvCxnSpPr>
          <p:spPr>
            <a:xfrm>
              <a:off x="1957442" y="3224340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2" name="Google Shape;1062;p17"/>
            <p:cNvCxnSpPr/>
            <p:nvPr/>
          </p:nvCxnSpPr>
          <p:spPr>
            <a:xfrm>
              <a:off x="2364761" y="3013959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3" name="Google Shape;1063;p17"/>
            <p:cNvCxnSpPr/>
            <p:nvPr/>
          </p:nvCxnSpPr>
          <p:spPr>
            <a:xfrm>
              <a:off x="2772081" y="2724617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4" name="Google Shape;1064;p17"/>
            <p:cNvCxnSpPr/>
            <p:nvPr/>
          </p:nvCxnSpPr>
          <p:spPr>
            <a:xfrm>
              <a:off x="3179400" y="2514236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5" name="Google Shape;1065;p17"/>
            <p:cNvCxnSpPr/>
            <p:nvPr/>
          </p:nvCxnSpPr>
          <p:spPr>
            <a:xfrm>
              <a:off x="3581418" y="2261798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6" name="Google Shape;1066;p17"/>
            <p:cNvCxnSpPr/>
            <p:nvPr/>
          </p:nvCxnSpPr>
          <p:spPr>
            <a:xfrm>
              <a:off x="3973191" y="1990125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7" name="Google Shape;1067;p17"/>
            <p:cNvCxnSpPr/>
            <p:nvPr/>
          </p:nvCxnSpPr>
          <p:spPr>
            <a:xfrm>
              <a:off x="4380510" y="1779745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8" name="Google Shape;1068;p17"/>
            <p:cNvCxnSpPr/>
            <p:nvPr/>
          </p:nvCxnSpPr>
          <p:spPr>
            <a:xfrm>
              <a:off x="4787830" y="1490402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9" name="Google Shape;1069;p17"/>
            <p:cNvCxnSpPr/>
            <p:nvPr/>
          </p:nvCxnSpPr>
          <p:spPr>
            <a:xfrm>
              <a:off x="5195149" y="1280022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0" name="Google Shape;1070;p17"/>
            <p:cNvCxnSpPr/>
            <p:nvPr/>
          </p:nvCxnSpPr>
          <p:spPr>
            <a:xfrm>
              <a:off x="5596433" y="1036142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1" name="Google Shape;1071;p17"/>
            <p:cNvCxnSpPr/>
            <p:nvPr/>
          </p:nvCxnSpPr>
          <p:spPr>
            <a:xfrm>
              <a:off x="5988206" y="764470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2" name="Google Shape;1072;p17"/>
            <p:cNvCxnSpPr/>
            <p:nvPr/>
          </p:nvCxnSpPr>
          <p:spPr>
            <a:xfrm>
              <a:off x="6395526" y="554089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3" name="Google Shape;1073;p17"/>
            <p:cNvCxnSpPr/>
            <p:nvPr/>
          </p:nvCxnSpPr>
          <p:spPr>
            <a:xfrm>
              <a:off x="6802845" y="264747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4" name="Google Shape;1074;p17"/>
            <p:cNvCxnSpPr/>
            <p:nvPr/>
          </p:nvCxnSpPr>
          <p:spPr>
            <a:xfrm>
              <a:off x="7210165" y="54366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5" name="Google Shape;1075;p17"/>
            <p:cNvCxnSpPr/>
            <p:nvPr/>
          </p:nvCxnSpPr>
          <p:spPr>
            <a:xfrm>
              <a:off x="809851" y="3913391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6" name="Google Shape;1076;p17"/>
            <p:cNvCxnSpPr/>
            <p:nvPr/>
          </p:nvCxnSpPr>
          <p:spPr>
            <a:xfrm>
              <a:off x="1217170" y="3703011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7" name="Google Shape;1077;p17"/>
            <p:cNvCxnSpPr/>
            <p:nvPr/>
          </p:nvCxnSpPr>
          <p:spPr>
            <a:xfrm>
              <a:off x="402531" y="4202734"/>
              <a:ext cx="0" cy="1692000"/>
            </a:xfrm>
            <a:prstGeom prst="straightConnector1">
              <a:avLst/>
            </a:prstGeom>
            <a:noFill/>
            <a:ln w="28575" cap="flat" cmpd="sng">
              <a:solidFill>
                <a:srgbClr val="58585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1078" name="Google Shape;1078;p17"/>
          <p:cNvCxnSpPr/>
          <p:nvPr/>
        </p:nvCxnSpPr>
        <p:spPr>
          <a:xfrm rot="10800000">
            <a:off x="2046930" y="4452317"/>
            <a:ext cx="267900" cy="16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79" name="Google Shape;1079;p17"/>
          <p:cNvCxnSpPr>
            <a:cxnSpLocks/>
          </p:cNvCxnSpPr>
          <p:nvPr/>
        </p:nvCxnSpPr>
        <p:spPr>
          <a:xfrm rot="10800000">
            <a:off x="3453989" y="3624325"/>
            <a:ext cx="237300" cy="161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0" name="Google Shape;1080;p17"/>
          <p:cNvCxnSpPr/>
          <p:nvPr/>
        </p:nvCxnSpPr>
        <p:spPr>
          <a:xfrm rot="10800000">
            <a:off x="4664865" y="2856621"/>
            <a:ext cx="267900" cy="16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1" name="Google Shape;1081;p17"/>
          <p:cNvCxnSpPr/>
          <p:nvPr/>
        </p:nvCxnSpPr>
        <p:spPr>
          <a:xfrm rot="10800000">
            <a:off x="5291497" y="2475622"/>
            <a:ext cx="267900" cy="16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2" name="Google Shape;1082;p17"/>
          <p:cNvCxnSpPr/>
          <p:nvPr/>
        </p:nvCxnSpPr>
        <p:spPr>
          <a:xfrm rot="10800000">
            <a:off x="6567306" y="1694765"/>
            <a:ext cx="267900" cy="16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3" name="Google Shape;1083;p17"/>
          <p:cNvCxnSpPr>
            <a:cxnSpLocks/>
          </p:cNvCxnSpPr>
          <p:nvPr/>
        </p:nvCxnSpPr>
        <p:spPr>
          <a:xfrm flipH="1" flipV="1">
            <a:off x="7187663" y="1320383"/>
            <a:ext cx="255825" cy="169667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4" name="Google Shape;1084;p17"/>
          <p:cNvCxnSpPr>
            <a:cxnSpLocks/>
          </p:cNvCxnSpPr>
          <p:nvPr/>
        </p:nvCxnSpPr>
        <p:spPr>
          <a:xfrm flipH="1" flipV="1">
            <a:off x="2752385" y="4083980"/>
            <a:ext cx="219484" cy="147436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5" name="Google Shape;1085;p17"/>
          <p:cNvCxnSpPr>
            <a:cxnSpLocks/>
          </p:cNvCxnSpPr>
          <p:nvPr/>
        </p:nvCxnSpPr>
        <p:spPr>
          <a:xfrm flipH="1" flipV="1">
            <a:off x="4041659" y="3274663"/>
            <a:ext cx="225848" cy="147517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6" name="Google Shape;1086;p17"/>
          <p:cNvCxnSpPr>
            <a:cxnSpLocks/>
          </p:cNvCxnSpPr>
          <p:nvPr/>
        </p:nvCxnSpPr>
        <p:spPr>
          <a:xfrm>
            <a:off x="4122540" y="3178105"/>
            <a:ext cx="249823" cy="1710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7" name="Google Shape;1087;p17"/>
          <p:cNvCxnSpPr>
            <a:cxnSpLocks/>
          </p:cNvCxnSpPr>
          <p:nvPr/>
        </p:nvCxnSpPr>
        <p:spPr>
          <a:xfrm>
            <a:off x="2790798" y="3997700"/>
            <a:ext cx="240367" cy="1572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8" name="Google Shape;1088;p17"/>
          <p:cNvCxnSpPr/>
          <p:nvPr/>
        </p:nvCxnSpPr>
        <p:spPr>
          <a:xfrm>
            <a:off x="7275606" y="1236083"/>
            <a:ext cx="267900" cy="168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89" name="Google Shape;1089;p17" descr="Google Shape;1623;p118"/>
          <p:cNvPicPr preferRelativeResize="0"/>
          <p:nvPr/>
        </p:nvPicPr>
        <p:blipFill rotWithShape="1">
          <a:blip r:embed="rId3">
            <a:alphaModFix/>
          </a:blip>
          <a:srcRect l="6698" t="8435" r="74885" b="78514"/>
          <a:stretch/>
        </p:blipFill>
        <p:spPr>
          <a:xfrm>
            <a:off x="5207364" y="1529723"/>
            <a:ext cx="884024" cy="631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0" name="Google Shape;1090;p17"/>
          <p:cNvCxnSpPr>
            <a:cxnSpLocks/>
          </p:cNvCxnSpPr>
          <p:nvPr/>
        </p:nvCxnSpPr>
        <p:spPr>
          <a:xfrm>
            <a:off x="6000128" y="1938992"/>
            <a:ext cx="309122" cy="22210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91" name="Google Shape;1091;p17" descr="Google Shape;1625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703589" y="4322855"/>
            <a:ext cx="819527" cy="705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2" name="Google Shape;1092;p17"/>
          <p:cNvCxnSpPr/>
          <p:nvPr/>
        </p:nvCxnSpPr>
        <p:spPr>
          <a:xfrm rot="10800000">
            <a:off x="1328998" y="4877385"/>
            <a:ext cx="267900" cy="16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93" name="Google Shape;1093;p17" descr="Google Shape;1627;p118"/>
          <p:cNvPicPr preferRelativeResize="0"/>
          <p:nvPr/>
        </p:nvPicPr>
        <p:blipFill rotWithShape="1">
          <a:blip r:embed="rId3">
            <a:alphaModFix/>
          </a:blip>
          <a:srcRect l="24445" t="23817" r="58483" b="61594"/>
          <a:stretch/>
        </p:blipFill>
        <p:spPr>
          <a:xfrm>
            <a:off x="7425713" y="296155"/>
            <a:ext cx="819524" cy="705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4" name="Google Shape;1094;p17"/>
          <p:cNvCxnSpPr/>
          <p:nvPr/>
        </p:nvCxnSpPr>
        <p:spPr>
          <a:xfrm rot="10800000">
            <a:off x="8029089" y="828651"/>
            <a:ext cx="267900" cy="16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95" name="Google Shape;1095;p17"/>
          <p:cNvCxnSpPr>
            <a:cxnSpLocks/>
          </p:cNvCxnSpPr>
          <p:nvPr/>
        </p:nvCxnSpPr>
        <p:spPr>
          <a:xfrm flipH="1" flipV="1">
            <a:off x="5884838" y="2059952"/>
            <a:ext cx="292832" cy="206261"/>
          </a:xfrm>
          <a:prstGeom prst="straightConnector1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" name="Google Shape;217;p46">
            <a:extLst>
              <a:ext uri="{FF2B5EF4-FFF2-40B4-BE49-F238E27FC236}">
                <a16:creationId xmlns:a16="http://schemas.microsoft.com/office/drawing/2014/main" id="{163782AB-A101-1845-91E1-5BA09EFEF772}"/>
              </a:ext>
            </a:extLst>
          </p:cNvPr>
          <p:cNvSpPr txBox="1"/>
          <p:nvPr/>
        </p:nvSpPr>
        <p:spPr>
          <a:xfrm>
            <a:off x="430735" y="2436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INTERCONNECTION</a:t>
            </a:r>
          </a:p>
        </p:txBody>
      </p:sp>
    </p:spTree>
    <p:extLst>
      <p:ext uri="{BB962C8B-B14F-4D97-AF65-F5344CB8AC3E}">
        <p14:creationId xmlns:p14="http://schemas.microsoft.com/office/powerpoint/2010/main" val="173803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045;p110">
            <a:extLst>
              <a:ext uri="{FF2B5EF4-FFF2-40B4-BE49-F238E27FC236}">
                <a16:creationId xmlns:a16="http://schemas.microsoft.com/office/drawing/2014/main" id="{CA471FC9-8D87-D64E-8519-23B74A57BCBC}"/>
              </a:ext>
            </a:extLst>
          </p:cNvPr>
          <p:cNvCxnSpPr>
            <a:cxnSpLocks/>
          </p:cNvCxnSpPr>
          <p:nvPr/>
        </p:nvCxnSpPr>
        <p:spPr>
          <a:xfrm>
            <a:off x="447060" y="1012238"/>
            <a:ext cx="1851748" cy="0"/>
          </a:xfrm>
          <a:prstGeom prst="straightConnector1">
            <a:avLst/>
          </a:prstGeom>
          <a:noFill/>
          <a:ln w="9525" cap="flat" cmpd="sng">
            <a:solidFill>
              <a:srgbClr val="EC6E2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BF91727-35E6-5945-99F4-02FD5E59FC39}"/>
              </a:ext>
            </a:extLst>
          </p:cNvPr>
          <p:cNvGrpSpPr/>
          <p:nvPr/>
        </p:nvGrpSpPr>
        <p:grpSpPr>
          <a:xfrm>
            <a:off x="3377380" y="1131310"/>
            <a:ext cx="5516218" cy="3182995"/>
            <a:chOff x="3000375" y="1423056"/>
            <a:chExt cx="5831917" cy="36516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CAF689-E054-9647-BC3D-14CF3112E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0375" y="1423056"/>
              <a:ext cx="5831917" cy="318745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54361B-E8A5-C141-95F7-F8CD620C69B8}"/>
                </a:ext>
              </a:extLst>
            </p:cNvPr>
            <p:cNvSpPr/>
            <p:nvPr/>
          </p:nvSpPr>
          <p:spPr>
            <a:xfrm>
              <a:off x="3354479" y="4756964"/>
              <a:ext cx="2746430" cy="317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en-US" sz="1200" dirty="0"/>
                <a:t>Courtesy of The </a:t>
              </a:r>
              <a:r>
                <a:rPr lang="en-US" sz="1200" dirty="0" err="1"/>
                <a:t>GreyEdge</a:t>
              </a:r>
              <a:r>
                <a:rPr lang="en-US" sz="1200" dirty="0"/>
                <a:t> Group©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C0CF832-E21B-8041-A610-7D6B090D9127}"/>
              </a:ext>
            </a:extLst>
          </p:cNvPr>
          <p:cNvSpPr/>
          <p:nvPr/>
        </p:nvSpPr>
        <p:spPr>
          <a:xfrm>
            <a:off x="4044389" y="1712666"/>
            <a:ext cx="1116979" cy="203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09C533-2557-6741-83D1-0BC8B2C88EA4}"/>
              </a:ext>
            </a:extLst>
          </p:cNvPr>
          <p:cNvSpPr txBox="1"/>
          <p:nvPr/>
        </p:nvSpPr>
        <p:spPr>
          <a:xfrm>
            <a:off x="365283" y="1231432"/>
            <a:ext cx="2881473" cy="264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SAFETY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Cuts GHG 90% by 2050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Equitable access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Keeps gas worker’s jobs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Resilient and reliable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Provides cooling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Flattens grid loads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Montserrat" pitchFamily="2" charset="77"/>
              </a:rPr>
              <a:t>Cheap energy storage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B785CA-ED8D-DB40-AC1A-F166AA31A3B9}"/>
              </a:ext>
            </a:extLst>
          </p:cNvPr>
          <p:cNvSpPr/>
          <p:nvPr/>
        </p:nvSpPr>
        <p:spPr>
          <a:xfrm>
            <a:off x="7554106" y="1730701"/>
            <a:ext cx="983966" cy="203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5CF970-F802-8D46-BDA6-B791399E367D}"/>
              </a:ext>
            </a:extLst>
          </p:cNvPr>
          <p:cNvSpPr/>
          <p:nvPr/>
        </p:nvSpPr>
        <p:spPr>
          <a:xfrm>
            <a:off x="3746932" y="824011"/>
            <a:ext cx="4559786" cy="8099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ontserrat Medium" pitchFamily="2" charset="77"/>
              </a:rPr>
              <a:t>Colorado Mesa University</a:t>
            </a:r>
          </a:p>
          <a:p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PEAK kW Monthly as Shared Geo Grows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Montserrat Medium" pitchFamily="2" charset="77"/>
              </a:rPr>
              <a:t>2013 (800,000 ft</a:t>
            </a:r>
            <a:r>
              <a:rPr lang="en-US" baseline="30000" dirty="0">
                <a:solidFill>
                  <a:schemeClr val="tx1"/>
                </a:solidFill>
                <a:latin typeface="Montserrat Medium" pitchFamily="2" charset="77"/>
              </a:rPr>
              <a:t>2</a:t>
            </a:r>
            <a:r>
              <a:rPr lang="en-US" dirty="0">
                <a:solidFill>
                  <a:schemeClr val="tx1"/>
                </a:solidFill>
                <a:latin typeface="Montserrat Medium" pitchFamily="2" charset="77"/>
              </a:rPr>
              <a:t>) – 2016 (1,200,000 ft</a:t>
            </a:r>
            <a:r>
              <a:rPr lang="en-US" baseline="30000" dirty="0">
                <a:solidFill>
                  <a:schemeClr val="tx1"/>
                </a:solidFill>
                <a:latin typeface="Montserrat Medium" pitchFamily="2" charset="77"/>
              </a:rPr>
              <a:t>2</a:t>
            </a:r>
            <a:r>
              <a:rPr lang="en-US" dirty="0">
                <a:solidFill>
                  <a:schemeClr val="tx1"/>
                </a:solidFill>
                <a:latin typeface="Montserrat Medium" pitchFamily="2" charset="77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4B408-2454-A34D-B39D-27F47D3B84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16" name="Google Shape;217;p46">
            <a:extLst>
              <a:ext uri="{FF2B5EF4-FFF2-40B4-BE49-F238E27FC236}">
                <a16:creationId xmlns:a16="http://schemas.microsoft.com/office/drawing/2014/main" id="{EC85D603-036F-DD44-8D9D-1B28F9C482EE}"/>
              </a:ext>
            </a:extLst>
          </p:cNvPr>
          <p:cNvSpPr txBox="1"/>
          <p:nvPr/>
        </p:nvSpPr>
        <p:spPr>
          <a:xfrm>
            <a:off x="430735" y="243604"/>
            <a:ext cx="8303796" cy="562177"/>
          </a:xfrm>
          <a:prstGeom prst="rect">
            <a:avLst/>
          </a:prstGeom>
          <a:noFill/>
          <a:ln w="28575" cmpd="sng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Montserrat Medium" pitchFamily="2" charset="77"/>
                <a:ea typeface="Montserrat Medium"/>
                <a:cs typeface="Montserrat Medium"/>
                <a:sym typeface="Montserrat Medium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193414092"/>
      </p:ext>
    </p:extLst>
  </p:cSld>
  <p:clrMapOvr>
    <a:masterClrMapping/>
  </p:clrMapOvr>
</p:sld>
</file>

<file path=ppt/theme/theme1.xml><?xml version="1.0" encoding="utf-8"?>
<a:theme xmlns:a="http://schemas.openxmlformats.org/drawingml/2006/main" name="HEE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23676</TotalTime>
  <Words>207</Words>
  <Application>Microsoft Macintosh PowerPoint</Application>
  <PresentationFormat>On-screen Show (16:9)</PresentationFormat>
  <Paragraphs>50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Montserrat Medium</vt:lpstr>
      <vt:lpstr>Calibri</vt:lpstr>
      <vt:lpstr>Montserrat SemiBold</vt:lpstr>
      <vt:lpstr>Arial</vt:lpstr>
      <vt:lpstr>Montserrat Regular</vt:lpstr>
      <vt:lpstr>Wingdings</vt:lpstr>
      <vt:lpstr>Montserrat</vt:lpstr>
      <vt:lpstr>Trebuchet MS</vt:lpstr>
      <vt:lpstr>Carme</vt:lpstr>
      <vt:lpstr>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Zeyneb Magavi</cp:lastModifiedBy>
  <cp:revision>178</cp:revision>
  <cp:lastPrinted>2020-06-10T13:59:32Z</cp:lastPrinted>
  <dcterms:modified xsi:type="dcterms:W3CDTF">2020-06-11T13:58:51Z</dcterms:modified>
</cp:coreProperties>
</file>